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2" r:id="rId2"/>
    <p:sldId id="326" r:id="rId3"/>
    <p:sldId id="275" r:id="rId4"/>
    <p:sldId id="257" r:id="rId5"/>
    <p:sldId id="276" r:id="rId6"/>
    <p:sldId id="258" r:id="rId7"/>
    <p:sldId id="277" r:id="rId8"/>
    <p:sldId id="278" r:id="rId9"/>
    <p:sldId id="260" r:id="rId10"/>
    <p:sldId id="284" r:id="rId11"/>
    <p:sldId id="266" r:id="rId12"/>
    <p:sldId id="312" r:id="rId13"/>
    <p:sldId id="313" r:id="rId14"/>
    <p:sldId id="314" r:id="rId15"/>
    <p:sldId id="285" r:id="rId16"/>
    <p:sldId id="286" r:id="rId17"/>
    <p:sldId id="264" r:id="rId18"/>
    <p:sldId id="265" r:id="rId19"/>
    <p:sldId id="287" r:id="rId20"/>
    <p:sldId id="288" r:id="rId21"/>
    <p:sldId id="289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316" r:id="rId33"/>
    <p:sldId id="305" r:id="rId34"/>
    <p:sldId id="270" r:id="rId35"/>
    <p:sldId id="304" r:id="rId36"/>
    <p:sldId id="274" r:id="rId37"/>
    <p:sldId id="306" r:id="rId38"/>
    <p:sldId id="268" r:id="rId39"/>
    <p:sldId id="309" r:id="rId40"/>
    <p:sldId id="308" r:id="rId41"/>
    <p:sldId id="269" r:id="rId42"/>
    <p:sldId id="323" r:id="rId43"/>
    <p:sldId id="303" r:id="rId44"/>
    <p:sldId id="325" r:id="rId45"/>
    <p:sldId id="321" r:id="rId46"/>
    <p:sldId id="324" r:id="rId47"/>
    <p:sldId id="320" r:id="rId48"/>
    <p:sldId id="31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4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544D7-312E-4507-B348-9AC60BE4BF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04845-18F6-4E18-B29F-426C46CB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4845-18F6-4E18-B29F-426C46CB3C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9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5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6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4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3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7BAC-6996-4F93-AFBC-AABD488CA5E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83CC5-385C-4A6C-A2BE-4BAC07B6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4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0457" y="0"/>
            <a:ext cx="7242629" cy="3901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Guideline for clinical Management of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Dengue Syndrome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                  </a:t>
            </a:r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Edition 2020(Revised)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7086" y="4694299"/>
            <a:ext cx="7024914" cy="145029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Dr.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Md. </a:t>
            </a:r>
            <a:r>
              <a:rPr lang="en-US" sz="3600" dirty="0" smtClean="0">
                <a:solidFill>
                  <a:srgbClr val="FF0000"/>
                </a:solidFill>
              </a:rPr>
              <a:t>Ahsan </a:t>
            </a:r>
            <a:r>
              <a:rPr lang="en-US" sz="3600" dirty="0" smtClean="0">
                <a:solidFill>
                  <a:srgbClr val="FF0000"/>
                </a:solidFill>
              </a:rPr>
              <a:t>Ali Sarkar</a:t>
            </a:r>
          </a:p>
          <a:p>
            <a:r>
              <a:rPr lang="en-US" dirty="0" smtClean="0"/>
              <a:t>Assistant registrar</a:t>
            </a:r>
            <a:endParaRPr lang="en-US" dirty="0" smtClean="0"/>
          </a:p>
          <a:p>
            <a:r>
              <a:rPr lang="en-US" dirty="0" smtClean="0"/>
              <a:t>Department of Medicine ,</a:t>
            </a:r>
            <a:r>
              <a:rPr lang="en-US" dirty="0" err="1" smtClean="0"/>
              <a:t>RpMC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0457" cy="2090057"/>
          </a:xfrm>
          <a:prstGeom prst="rect">
            <a:avLst/>
          </a:prstGeom>
        </p:spPr>
      </p:pic>
      <p:pic>
        <p:nvPicPr>
          <p:cNvPr id="1028" name="Picture 4" descr="Keeping Global Warming to 1.5 Degrees Could Spare Millions Pain of Dengue  Fever - Inside Climat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0057"/>
            <a:ext cx="4020457" cy="4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6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Manifestation of Dengue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b="1" dirty="0"/>
              <a:t>Undifferentiated fever</a:t>
            </a:r>
          </a:p>
          <a:p>
            <a:pPr lvl="2"/>
            <a:r>
              <a:rPr lang="en-US" sz="2800" b="1" dirty="0"/>
              <a:t>DF</a:t>
            </a:r>
          </a:p>
          <a:p>
            <a:pPr lvl="2"/>
            <a:r>
              <a:rPr lang="en-US" sz="2800" b="1" dirty="0"/>
              <a:t>DHF</a:t>
            </a:r>
          </a:p>
          <a:p>
            <a:pPr lvl="2"/>
            <a:r>
              <a:rPr lang="en-US" sz="2800" b="1" dirty="0"/>
              <a:t>Expanded Dengue Syndrome (rare)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3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0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74674" y="1955663"/>
            <a:ext cx="10609744" cy="4675697"/>
            <a:chOff x="1318" y="717"/>
            <a:chExt cx="6400" cy="4323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162" y="3849"/>
              <a:ext cx="712" cy="1191"/>
            </a:xfrm>
            <a:prstGeom prst="rect">
              <a:avLst/>
            </a:prstGeom>
            <a:solidFill>
              <a:srgbClr val="EAF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868" y="3849"/>
              <a:ext cx="712" cy="1191"/>
            </a:xfrm>
            <a:prstGeom prst="rect">
              <a:avLst/>
            </a:prstGeom>
            <a:solidFill>
              <a:srgbClr val="E1F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"/>
            <p:cNvSpPr>
              <a:spLocks/>
            </p:cNvSpPr>
            <p:nvPr/>
          </p:nvSpPr>
          <p:spPr bwMode="auto">
            <a:xfrm>
              <a:off x="4162" y="3849"/>
              <a:ext cx="1423" cy="1191"/>
            </a:xfrm>
            <a:custGeom>
              <a:avLst/>
              <a:gdLst>
                <a:gd name="T0" fmla="+- 0 5585 4162"/>
                <a:gd name="T1" fmla="*/ T0 w 1423"/>
                <a:gd name="T2" fmla="+- 0 3849 3849"/>
                <a:gd name="T3" fmla="*/ 3849 h 1191"/>
                <a:gd name="T4" fmla="+- 0 5585 4162"/>
                <a:gd name="T5" fmla="*/ T4 w 1423"/>
                <a:gd name="T6" fmla="+- 0 5040 3849"/>
                <a:gd name="T7" fmla="*/ 5040 h 1191"/>
                <a:gd name="T8" fmla="+- 0 4874 4162"/>
                <a:gd name="T9" fmla="*/ T8 w 1423"/>
                <a:gd name="T10" fmla="+- 0 3849 3849"/>
                <a:gd name="T11" fmla="*/ 3849 h 1191"/>
                <a:gd name="T12" fmla="+- 0 4874 4162"/>
                <a:gd name="T13" fmla="*/ T12 w 1423"/>
                <a:gd name="T14" fmla="+- 0 5040 3849"/>
                <a:gd name="T15" fmla="*/ 5040 h 1191"/>
                <a:gd name="T16" fmla="+- 0 4162 4162"/>
                <a:gd name="T17" fmla="*/ T16 w 1423"/>
                <a:gd name="T18" fmla="+- 0 3849 3849"/>
                <a:gd name="T19" fmla="*/ 3849 h 1191"/>
                <a:gd name="T20" fmla="+- 0 4162 4162"/>
                <a:gd name="T21" fmla="*/ T20 w 1423"/>
                <a:gd name="T22" fmla="+- 0 5040 3849"/>
                <a:gd name="T23" fmla="*/ 5040 h 11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423" h="1191">
                  <a:moveTo>
                    <a:pt x="1423" y="0"/>
                  </a:moveTo>
                  <a:lnTo>
                    <a:pt x="1423" y="1191"/>
                  </a:lnTo>
                  <a:moveTo>
                    <a:pt x="712" y="0"/>
                  </a:moveTo>
                  <a:lnTo>
                    <a:pt x="712" y="1191"/>
                  </a:lnTo>
                  <a:moveTo>
                    <a:pt x="0" y="0"/>
                  </a:moveTo>
                  <a:lnTo>
                    <a:pt x="0" y="1191"/>
                  </a:lnTo>
                </a:path>
              </a:pathLst>
            </a:cu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6"/>
            <p:cNvSpPr>
              <a:spLocks/>
            </p:cNvSpPr>
            <p:nvPr/>
          </p:nvSpPr>
          <p:spPr bwMode="auto">
            <a:xfrm>
              <a:off x="4162" y="717"/>
              <a:ext cx="712" cy="2479"/>
            </a:xfrm>
            <a:custGeom>
              <a:avLst/>
              <a:gdLst>
                <a:gd name="T0" fmla="+- 0 4874 4162"/>
                <a:gd name="T1" fmla="*/ T0 w 712"/>
                <a:gd name="T2" fmla="+- 0 1082 718"/>
                <a:gd name="T3" fmla="*/ 1082 h 2479"/>
                <a:gd name="T4" fmla="+- 0 4162 4162"/>
                <a:gd name="T5" fmla="*/ T4 w 712"/>
                <a:gd name="T6" fmla="+- 0 1082 718"/>
                <a:gd name="T7" fmla="*/ 1082 h 2479"/>
                <a:gd name="T8" fmla="+- 0 4162 4162"/>
                <a:gd name="T9" fmla="*/ T8 w 712"/>
                <a:gd name="T10" fmla="+- 0 3197 718"/>
                <a:gd name="T11" fmla="*/ 3197 h 2479"/>
                <a:gd name="T12" fmla="+- 0 4874 4162"/>
                <a:gd name="T13" fmla="*/ T12 w 712"/>
                <a:gd name="T14" fmla="+- 0 3197 718"/>
                <a:gd name="T15" fmla="*/ 3197 h 2479"/>
                <a:gd name="T16" fmla="+- 0 4874 4162"/>
                <a:gd name="T17" fmla="*/ T16 w 712"/>
                <a:gd name="T18" fmla="+- 0 1082 718"/>
                <a:gd name="T19" fmla="*/ 1082 h 2479"/>
                <a:gd name="T20" fmla="+- 0 4874 4162"/>
                <a:gd name="T21" fmla="*/ T20 w 712"/>
                <a:gd name="T22" fmla="+- 0 718 718"/>
                <a:gd name="T23" fmla="*/ 718 h 2479"/>
                <a:gd name="T24" fmla="+- 0 4162 4162"/>
                <a:gd name="T25" fmla="*/ T24 w 712"/>
                <a:gd name="T26" fmla="+- 0 718 718"/>
                <a:gd name="T27" fmla="*/ 718 h 2479"/>
                <a:gd name="T28" fmla="+- 0 4162 4162"/>
                <a:gd name="T29" fmla="*/ T28 w 712"/>
                <a:gd name="T30" fmla="+- 0 830 718"/>
                <a:gd name="T31" fmla="*/ 830 h 2479"/>
                <a:gd name="T32" fmla="+- 0 4874 4162"/>
                <a:gd name="T33" fmla="*/ T32 w 712"/>
                <a:gd name="T34" fmla="+- 0 830 718"/>
                <a:gd name="T35" fmla="*/ 830 h 2479"/>
                <a:gd name="T36" fmla="+- 0 4874 4162"/>
                <a:gd name="T37" fmla="*/ T36 w 712"/>
                <a:gd name="T38" fmla="+- 0 718 718"/>
                <a:gd name="T39" fmla="*/ 718 h 24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12" h="2479">
                  <a:moveTo>
                    <a:pt x="712" y="364"/>
                  </a:moveTo>
                  <a:lnTo>
                    <a:pt x="0" y="364"/>
                  </a:lnTo>
                  <a:lnTo>
                    <a:pt x="0" y="2479"/>
                  </a:lnTo>
                  <a:lnTo>
                    <a:pt x="712" y="2479"/>
                  </a:lnTo>
                  <a:lnTo>
                    <a:pt x="712" y="364"/>
                  </a:lnTo>
                  <a:close/>
                  <a:moveTo>
                    <a:pt x="712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712" y="112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EAF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868" y="717"/>
              <a:ext cx="712" cy="2479"/>
            </a:xfrm>
            <a:prstGeom prst="rect">
              <a:avLst/>
            </a:prstGeom>
            <a:solidFill>
              <a:srgbClr val="E1F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AutoShape 8"/>
            <p:cNvSpPr>
              <a:spLocks/>
            </p:cNvSpPr>
            <p:nvPr/>
          </p:nvSpPr>
          <p:spPr bwMode="auto">
            <a:xfrm>
              <a:off x="4162" y="717"/>
              <a:ext cx="1423" cy="2479"/>
            </a:xfrm>
            <a:custGeom>
              <a:avLst/>
              <a:gdLst>
                <a:gd name="T0" fmla="+- 0 5585 4162"/>
                <a:gd name="T1" fmla="*/ T0 w 1423"/>
                <a:gd name="T2" fmla="+- 0 2858 718"/>
                <a:gd name="T3" fmla="*/ 2858 h 2479"/>
                <a:gd name="T4" fmla="+- 0 5585 4162"/>
                <a:gd name="T5" fmla="*/ T4 w 1423"/>
                <a:gd name="T6" fmla="+- 0 3197 718"/>
                <a:gd name="T7" fmla="*/ 3197 h 2479"/>
                <a:gd name="T8" fmla="+- 0 5585 4162"/>
                <a:gd name="T9" fmla="*/ T8 w 1423"/>
                <a:gd name="T10" fmla="+- 0 2316 718"/>
                <a:gd name="T11" fmla="*/ 2316 h 2479"/>
                <a:gd name="T12" fmla="+- 0 5585 4162"/>
                <a:gd name="T13" fmla="*/ T12 w 1423"/>
                <a:gd name="T14" fmla="+- 0 2628 718"/>
                <a:gd name="T15" fmla="*/ 2628 h 2479"/>
                <a:gd name="T16" fmla="+- 0 5585 4162"/>
                <a:gd name="T17" fmla="*/ T16 w 1423"/>
                <a:gd name="T18" fmla="+- 0 718 718"/>
                <a:gd name="T19" fmla="*/ 718 h 2479"/>
                <a:gd name="T20" fmla="+- 0 5585 4162"/>
                <a:gd name="T21" fmla="*/ T20 w 1423"/>
                <a:gd name="T22" fmla="+- 0 1960 718"/>
                <a:gd name="T23" fmla="*/ 1960 h 2479"/>
                <a:gd name="T24" fmla="+- 0 4874 4162"/>
                <a:gd name="T25" fmla="*/ T24 w 1423"/>
                <a:gd name="T26" fmla="+- 0 1517 718"/>
                <a:gd name="T27" fmla="*/ 1517 h 2479"/>
                <a:gd name="T28" fmla="+- 0 4874 4162"/>
                <a:gd name="T29" fmla="*/ T28 w 1423"/>
                <a:gd name="T30" fmla="+- 0 3197 718"/>
                <a:gd name="T31" fmla="*/ 3197 h 2479"/>
                <a:gd name="T32" fmla="+- 0 4874 4162"/>
                <a:gd name="T33" fmla="*/ T32 w 1423"/>
                <a:gd name="T34" fmla="+- 0 1082 718"/>
                <a:gd name="T35" fmla="*/ 1082 h 2479"/>
                <a:gd name="T36" fmla="+- 0 4874 4162"/>
                <a:gd name="T37" fmla="*/ T36 w 1423"/>
                <a:gd name="T38" fmla="+- 0 1283 718"/>
                <a:gd name="T39" fmla="*/ 1283 h 2479"/>
                <a:gd name="T40" fmla="+- 0 4874 4162"/>
                <a:gd name="T41" fmla="*/ T40 w 1423"/>
                <a:gd name="T42" fmla="+- 0 718 718"/>
                <a:gd name="T43" fmla="*/ 718 h 2479"/>
                <a:gd name="T44" fmla="+- 0 4874 4162"/>
                <a:gd name="T45" fmla="*/ T44 w 1423"/>
                <a:gd name="T46" fmla="+- 0 830 718"/>
                <a:gd name="T47" fmla="*/ 830 h 2479"/>
                <a:gd name="T48" fmla="+- 0 4162 4162"/>
                <a:gd name="T49" fmla="*/ T48 w 1423"/>
                <a:gd name="T50" fmla="+- 0 2858 718"/>
                <a:gd name="T51" fmla="*/ 2858 h 2479"/>
                <a:gd name="T52" fmla="+- 0 4162 4162"/>
                <a:gd name="T53" fmla="*/ T52 w 1423"/>
                <a:gd name="T54" fmla="+- 0 3197 718"/>
                <a:gd name="T55" fmla="*/ 3197 h 2479"/>
                <a:gd name="T56" fmla="+- 0 4162 4162"/>
                <a:gd name="T57" fmla="*/ T56 w 1423"/>
                <a:gd name="T58" fmla="+- 0 1082 718"/>
                <a:gd name="T59" fmla="*/ 1082 h 2479"/>
                <a:gd name="T60" fmla="+- 0 4162 4162"/>
                <a:gd name="T61" fmla="*/ T60 w 1423"/>
                <a:gd name="T62" fmla="+- 0 2628 718"/>
                <a:gd name="T63" fmla="*/ 2628 h 2479"/>
                <a:gd name="T64" fmla="+- 0 4162 4162"/>
                <a:gd name="T65" fmla="*/ T64 w 1423"/>
                <a:gd name="T66" fmla="+- 0 718 718"/>
                <a:gd name="T67" fmla="*/ 718 h 2479"/>
                <a:gd name="T68" fmla="+- 0 4162 4162"/>
                <a:gd name="T69" fmla="*/ T68 w 1423"/>
                <a:gd name="T70" fmla="+- 0 830 718"/>
                <a:gd name="T71" fmla="*/ 830 h 24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423" h="2479">
                  <a:moveTo>
                    <a:pt x="1423" y="2140"/>
                  </a:moveTo>
                  <a:lnTo>
                    <a:pt x="1423" y="2479"/>
                  </a:lnTo>
                  <a:moveTo>
                    <a:pt x="1423" y="1598"/>
                  </a:moveTo>
                  <a:lnTo>
                    <a:pt x="1423" y="1910"/>
                  </a:lnTo>
                  <a:moveTo>
                    <a:pt x="1423" y="0"/>
                  </a:moveTo>
                  <a:lnTo>
                    <a:pt x="1423" y="1242"/>
                  </a:lnTo>
                  <a:moveTo>
                    <a:pt x="712" y="799"/>
                  </a:moveTo>
                  <a:lnTo>
                    <a:pt x="712" y="2479"/>
                  </a:lnTo>
                  <a:moveTo>
                    <a:pt x="712" y="364"/>
                  </a:moveTo>
                  <a:lnTo>
                    <a:pt x="712" y="565"/>
                  </a:lnTo>
                  <a:moveTo>
                    <a:pt x="712" y="0"/>
                  </a:moveTo>
                  <a:lnTo>
                    <a:pt x="712" y="112"/>
                  </a:lnTo>
                  <a:moveTo>
                    <a:pt x="0" y="2140"/>
                  </a:moveTo>
                  <a:lnTo>
                    <a:pt x="0" y="2479"/>
                  </a:lnTo>
                  <a:moveTo>
                    <a:pt x="0" y="364"/>
                  </a:moveTo>
                  <a:lnTo>
                    <a:pt x="0" y="1910"/>
                  </a:lnTo>
                  <a:moveTo>
                    <a:pt x="0" y="0"/>
                  </a:move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591" y="2522"/>
              <a:ext cx="409" cy="0"/>
            </a:xfrm>
            <a:prstGeom prst="line">
              <a:avLst/>
            </a:prstGeom>
            <a:noFill/>
            <a:ln w="9525">
              <a:solidFill>
                <a:srgbClr val="9227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" y="830"/>
              <a:ext cx="18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451" y="718"/>
              <a:ext cx="0" cy="4322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740" y="718"/>
              <a:ext cx="0" cy="4322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029" y="718"/>
              <a:ext cx="0" cy="4322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415" y="1351"/>
              <a:ext cx="473" cy="317"/>
            </a:xfrm>
            <a:prstGeom prst="rect">
              <a:avLst/>
            </a:prstGeom>
            <a:noFill/>
            <a:ln w="9525">
              <a:solidFill>
                <a:srgbClr val="2E309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000" dirty="0" smtClean="0"/>
                <a:t>Fever</a:t>
              </a:r>
              <a:endParaRPr lang="en-US" sz="2000" dirty="0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1883" y="1549"/>
              <a:ext cx="2188" cy="0"/>
            </a:xfrm>
            <a:prstGeom prst="line">
              <a:avLst/>
            </a:prstGeom>
            <a:noFill/>
            <a:ln w="12700">
              <a:solidFill>
                <a:srgbClr val="2E30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064" y="1500"/>
              <a:ext cx="49" cy="98"/>
            </a:xfrm>
            <a:custGeom>
              <a:avLst/>
              <a:gdLst>
                <a:gd name="T0" fmla="+- 0 4113 4064"/>
                <a:gd name="T1" fmla="*/ T0 w 49"/>
                <a:gd name="T2" fmla="+- 0 1549 1500"/>
                <a:gd name="T3" fmla="*/ 1549 h 98"/>
                <a:gd name="T4" fmla="+- 0 4064 4064"/>
                <a:gd name="T5" fmla="*/ T4 w 49"/>
                <a:gd name="T6" fmla="+- 0 1500 1500"/>
                <a:gd name="T7" fmla="*/ 1500 h 98"/>
                <a:gd name="T8" fmla="+- 0 4064 4064"/>
                <a:gd name="T9" fmla="*/ T8 w 49"/>
                <a:gd name="T10" fmla="+- 0 1598 1500"/>
                <a:gd name="T11" fmla="*/ 1598 h 98"/>
                <a:gd name="T12" fmla="+- 0 4113 4064"/>
                <a:gd name="T13" fmla="*/ T12 w 49"/>
                <a:gd name="T14" fmla="+- 0 1549 1500"/>
                <a:gd name="T15" fmla="*/ 1549 h 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9" h="98">
                  <a:moveTo>
                    <a:pt x="49" y="49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2E3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585" y="2522"/>
              <a:ext cx="2486" cy="0"/>
            </a:xfrm>
            <a:prstGeom prst="line">
              <a:avLst/>
            </a:prstGeom>
            <a:noFill/>
            <a:ln w="12700">
              <a:solidFill>
                <a:srgbClr val="ED1D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4064" y="2472"/>
              <a:ext cx="49" cy="98"/>
            </a:xfrm>
            <a:custGeom>
              <a:avLst/>
              <a:gdLst>
                <a:gd name="T0" fmla="+- 0 4113 4064"/>
                <a:gd name="T1" fmla="*/ T0 w 49"/>
                <a:gd name="T2" fmla="+- 0 2522 2473"/>
                <a:gd name="T3" fmla="*/ 2522 h 98"/>
                <a:gd name="T4" fmla="+- 0 4064 4064"/>
                <a:gd name="T5" fmla="*/ T4 w 49"/>
                <a:gd name="T6" fmla="+- 0 2473 2473"/>
                <a:gd name="T7" fmla="*/ 2473 h 98"/>
                <a:gd name="T8" fmla="+- 0 4064 4064"/>
                <a:gd name="T9" fmla="*/ T8 w 49"/>
                <a:gd name="T10" fmla="+- 0 2570 2473"/>
                <a:gd name="T11" fmla="*/ 2570 h 98"/>
                <a:gd name="T12" fmla="+- 0 4113 4064"/>
                <a:gd name="T13" fmla="*/ T12 w 49"/>
                <a:gd name="T14" fmla="+- 0 2522 2473"/>
                <a:gd name="T15" fmla="*/ 2522 h 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9" h="98">
                  <a:moveTo>
                    <a:pt x="49" y="49"/>
                  </a:moveTo>
                  <a:lnTo>
                    <a:pt x="0" y="0"/>
                  </a:lnTo>
                  <a:lnTo>
                    <a:pt x="0" y="97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463" y="2203"/>
              <a:ext cx="853" cy="336"/>
            </a:xfrm>
            <a:prstGeom prst="rect">
              <a:avLst/>
            </a:prstGeom>
            <a:noFill/>
            <a:ln w="9525">
              <a:solidFill>
                <a:srgbClr val="ED1D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err="1" smtClean="0"/>
                <a:t>Haematocrit</a:t>
              </a:r>
              <a:endParaRPr lang="en-US" dirty="0"/>
            </a:p>
          </p:txBody>
        </p:sp>
        <p:sp>
          <p:nvSpPr>
            <p:cNvPr id="23" name="AutoShape 20"/>
            <p:cNvSpPr>
              <a:spLocks/>
            </p:cNvSpPr>
            <p:nvPr/>
          </p:nvSpPr>
          <p:spPr bwMode="auto">
            <a:xfrm>
              <a:off x="6295" y="717"/>
              <a:ext cx="2" cy="4323"/>
            </a:xfrm>
            <a:custGeom>
              <a:avLst/>
              <a:gdLst>
                <a:gd name="T0" fmla="+- 0 2316 718"/>
                <a:gd name="T1" fmla="*/ 2316 h 4323"/>
                <a:gd name="T2" fmla="+- 0 5040 718"/>
                <a:gd name="T3" fmla="*/ 5040 h 4323"/>
                <a:gd name="T4" fmla="+- 0 718 718"/>
                <a:gd name="T5" fmla="*/ 718 h 4323"/>
                <a:gd name="T6" fmla="+- 0 1960 718"/>
                <a:gd name="T7" fmla="*/ 1960 h 432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4323">
                  <a:moveTo>
                    <a:pt x="0" y="1598"/>
                  </a:moveTo>
                  <a:lnTo>
                    <a:pt x="0" y="4322"/>
                  </a:lnTo>
                  <a:moveTo>
                    <a:pt x="0" y="0"/>
                  </a:moveTo>
                  <a:lnTo>
                    <a:pt x="0" y="1242"/>
                  </a:lnTo>
                </a:path>
              </a:pathLst>
            </a:cu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476" y="1735"/>
              <a:ext cx="1118" cy="581"/>
            </a:xfrm>
            <a:prstGeom prst="rect">
              <a:avLst/>
            </a:prstGeom>
            <a:noFill/>
            <a:ln w="9525">
              <a:solidFill>
                <a:srgbClr val="ED1D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Pleural effusion Ascites</a:t>
              </a:r>
              <a:endParaRPr lang="en-US" dirty="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732" y="1566"/>
              <a:ext cx="120" cy="102"/>
            </a:xfrm>
            <a:custGeom>
              <a:avLst/>
              <a:gdLst>
                <a:gd name="T0" fmla="+- 0 4851 4732"/>
                <a:gd name="T1" fmla="*/ T0 w 120"/>
                <a:gd name="T2" fmla="+- 0 1668 1566"/>
                <a:gd name="T3" fmla="*/ 1668 h 102"/>
                <a:gd name="T4" fmla="+- 0 4834 4732"/>
                <a:gd name="T5" fmla="*/ T4 w 120"/>
                <a:gd name="T6" fmla="+- 0 1566 1566"/>
                <a:gd name="T7" fmla="*/ 1566 h 102"/>
                <a:gd name="T8" fmla="+- 0 4732 4732"/>
                <a:gd name="T9" fmla="*/ T8 w 120"/>
                <a:gd name="T10" fmla="+- 0 1584 1566"/>
                <a:gd name="T11" fmla="*/ 1584 h 102"/>
                <a:gd name="T12" fmla="+- 0 4851 4732"/>
                <a:gd name="T13" fmla="*/ T12 w 120"/>
                <a:gd name="T14" fmla="+- 0 1668 1566"/>
                <a:gd name="T15" fmla="*/ 1668 h 1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20" h="102">
                  <a:moveTo>
                    <a:pt x="119" y="102"/>
                  </a:moveTo>
                  <a:lnTo>
                    <a:pt x="102" y="0"/>
                  </a:lnTo>
                  <a:lnTo>
                    <a:pt x="0" y="18"/>
                  </a:lnTo>
                  <a:lnTo>
                    <a:pt x="119" y="102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4150" y="1560"/>
              <a:ext cx="706" cy="833"/>
            </a:xfrm>
            <a:prstGeom prst="line">
              <a:avLst/>
            </a:prstGeom>
            <a:noFill/>
            <a:ln w="12700">
              <a:solidFill>
                <a:srgbClr val="EC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4793" y="2338"/>
              <a:ext cx="112" cy="103"/>
            </a:xfrm>
            <a:custGeom>
              <a:avLst/>
              <a:gdLst>
                <a:gd name="T0" fmla="+- 0 4905 4794"/>
                <a:gd name="T1" fmla="*/ T0 w 112"/>
                <a:gd name="T2" fmla="+- 0 2339 2339"/>
                <a:gd name="T3" fmla="*/ 2339 h 103"/>
                <a:gd name="T4" fmla="+- 0 4794 4794"/>
                <a:gd name="T5" fmla="*/ T4 w 112"/>
                <a:gd name="T6" fmla="+- 0 2433 2339"/>
                <a:gd name="T7" fmla="*/ 2433 h 103"/>
                <a:gd name="T8" fmla="+- 0 4896 4794"/>
                <a:gd name="T9" fmla="*/ T8 w 112"/>
                <a:gd name="T10" fmla="+- 0 2442 2339"/>
                <a:gd name="T11" fmla="*/ 2442 h 103"/>
                <a:gd name="T12" fmla="+- 0 4905 4794"/>
                <a:gd name="T13" fmla="*/ T12 w 112"/>
                <a:gd name="T14" fmla="+- 0 2339 2339"/>
                <a:gd name="T15" fmla="*/ 2339 h 1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2" h="103">
                  <a:moveTo>
                    <a:pt x="111" y="0"/>
                  </a:moveTo>
                  <a:lnTo>
                    <a:pt x="0" y="94"/>
                  </a:lnTo>
                  <a:lnTo>
                    <a:pt x="102" y="10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864" y="1560"/>
              <a:ext cx="675" cy="911"/>
            </a:xfrm>
            <a:prstGeom prst="line">
              <a:avLst/>
            </a:prstGeom>
            <a:noFill/>
            <a:ln w="12700">
              <a:solidFill>
                <a:srgbClr val="EC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5474" y="2419"/>
              <a:ext cx="118" cy="102"/>
            </a:xfrm>
            <a:custGeom>
              <a:avLst/>
              <a:gdLst>
                <a:gd name="T0" fmla="+- 0 5592 5475"/>
                <a:gd name="T1" fmla="*/ T0 w 118"/>
                <a:gd name="T2" fmla="+- 0 2420 2420"/>
                <a:gd name="T3" fmla="*/ 2420 h 102"/>
                <a:gd name="T4" fmla="+- 0 5475 5475"/>
                <a:gd name="T5" fmla="*/ T4 w 118"/>
                <a:gd name="T6" fmla="+- 0 2506 2420"/>
                <a:gd name="T7" fmla="*/ 2506 h 102"/>
                <a:gd name="T8" fmla="+- 0 5577 5475"/>
                <a:gd name="T9" fmla="*/ T8 w 118"/>
                <a:gd name="T10" fmla="+- 0 2522 2420"/>
                <a:gd name="T11" fmla="*/ 2522 h 102"/>
                <a:gd name="T12" fmla="+- 0 5592 5475"/>
                <a:gd name="T13" fmla="*/ T12 w 118"/>
                <a:gd name="T14" fmla="+- 0 2420 2420"/>
                <a:gd name="T15" fmla="*/ 2420 h 1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8" h="102">
                  <a:moveTo>
                    <a:pt x="117" y="0"/>
                  </a:moveTo>
                  <a:lnTo>
                    <a:pt x="0" y="86"/>
                  </a:lnTo>
                  <a:lnTo>
                    <a:pt x="102" y="10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941" y="3070"/>
              <a:ext cx="1878" cy="873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dirty="0" smtClean="0"/>
                <a:t>IV fluid: NSS, DAR, DLR</a:t>
              </a:r>
            </a:p>
            <a:p>
              <a:r>
                <a:rPr lang="en-US" sz="1600" dirty="0" smtClean="0"/>
                <a:t>Colloid: 10% Dextran-40</a:t>
              </a:r>
            </a:p>
            <a:p>
              <a:r>
                <a:rPr lang="en-US" sz="1600" dirty="0" smtClean="0"/>
                <a:t>     M+5% Deficit(=4600ml in adult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972" y="3098"/>
              <a:ext cx="1898" cy="817"/>
            </a:xfrm>
            <a:prstGeom prst="rect">
              <a:avLst/>
            </a:prstGeom>
            <a:noFill/>
            <a:ln w="9525">
              <a:solidFill>
                <a:srgbClr val="ED1D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569" y="4038"/>
              <a:ext cx="51" cy="50"/>
            </a:xfrm>
            <a:custGeom>
              <a:avLst/>
              <a:gdLst>
                <a:gd name="T0" fmla="+- 0 3620 3570"/>
                <a:gd name="T1" fmla="*/ T0 w 51"/>
                <a:gd name="T2" fmla="+- 0 4038 4038"/>
                <a:gd name="T3" fmla="*/ 4038 h 50"/>
                <a:gd name="T4" fmla="+- 0 3570 3570"/>
                <a:gd name="T5" fmla="*/ T4 w 51"/>
                <a:gd name="T6" fmla="+- 0 4062 4038"/>
                <a:gd name="T7" fmla="*/ 4062 h 50"/>
                <a:gd name="T8" fmla="+- 0 3620 3570"/>
                <a:gd name="T9" fmla="*/ T8 w 51"/>
                <a:gd name="T10" fmla="+- 0 4088 4038"/>
                <a:gd name="T11" fmla="*/ 4088 h 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51" h="50">
                  <a:moveTo>
                    <a:pt x="50" y="0"/>
                  </a:moveTo>
                  <a:lnTo>
                    <a:pt x="0" y="24"/>
                  </a:lnTo>
                  <a:lnTo>
                    <a:pt x="50" y="50"/>
                  </a:lnTo>
                </a:path>
              </a:pathLst>
            </a:custGeom>
            <a:noFill/>
            <a:ln w="6350">
              <a:solidFill>
                <a:srgbClr val="ED1D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3562" y="4104"/>
              <a:ext cx="58" cy="0"/>
            </a:xfrm>
            <a:prstGeom prst="line">
              <a:avLst/>
            </a:prstGeom>
            <a:noFill/>
            <a:ln w="6350">
              <a:solidFill>
                <a:srgbClr val="ED1D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4253" y="4253"/>
              <a:ext cx="51" cy="50"/>
            </a:xfrm>
            <a:custGeom>
              <a:avLst/>
              <a:gdLst>
                <a:gd name="T0" fmla="+- 0 4303 4253"/>
                <a:gd name="T1" fmla="*/ T0 w 51"/>
                <a:gd name="T2" fmla="+- 0 4253 4253"/>
                <a:gd name="T3" fmla="*/ 4253 h 50"/>
                <a:gd name="T4" fmla="+- 0 4253 4253"/>
                <a:gd name="T5" fmla="*/ T4 w 51"/>
                <a:gd name="T6" fmla="+- 0 4277 4253"/>
                <a:gd name="T7" fmla="*/ 4277 h 50"/>
                <a:gd name="T8" fmla="+- 0 4303 4253"/>
                <a:gd name="T9" fmla="*/ T8 w 51"/>
                <a:gd name="T10" fmla="+- 0 4303 4253"/>
                <a:gd name="T11" fmla="*/ 4303 h 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51" h="50">
                  <a:moveTo>
                    <a:pt x="50" y="0"/>
                  </a:moveTo>
                  <a:lnTo>
                    <a:pt x="0" y="24"/>
                  </a:lnTo>
                  <a:lnTo>
                    <a:pt x="50" y="50"/>
                  </a:lnTo>
                </a:path>
              </a:pathLst>
            </a:custGeom>
            <a:noFill/>
            <a:ln w="6350">
              <a:solidFill>
                <a:srgbClr val="EC00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4245" y="4319"/>
              <a:ext cx="58" cy="0"/>
            </a:xfrm>
            <a:prstGeom prst="line">
              <a:avLst/>
            </a:prstGeom>
            <a:noFill/>
            <a:ln w="6350">
              <a:solidFill>
                <a:srgbClr val="EC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4959" y="4690"/>
              <a:ext cx="51" cy="50"/>
            </a:xfrm>
            <a:custGeom>
              <a:avLst/>
              <a:gdLst>
                <a:gd name="T0" fmla="+- 0 5009 4959"/>
                <a:gd name="T1" fmla="*/ T0 w 51"/>
                <a:gd name="T2" fmla="+- 0 4691 4691"/>
                <a:gd name="T3" fmla="*/ 4691 h 50"/>
                <a:gd name="T4" fmla="+- 0 4959 4959"/>
                <a:gd name="T5" fmla="*/ T4 w 51"/>
                <a:gd name="T6" fmla="+- 0 4714 4691"/>
                <a:gd name="T7" fmla="*/ 4714 h 50"/>
                <a:gd name="T8" fmla="+- 0 5009 4959"/>
                <a:gd name="T9" fmla="*/ T8 w 51"/>
                <a:gd name="T10" fmla="+- 0 4741 4691"/>
                <a:gd name="T11" fmla="*/ 4741 h 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51" h="50">
                  <a:moveTo>
                    <a:pt x="50" y="0"/>
                  </a:moveTo>
                  <a:lnTo>
                    <a:pt x="0" y="23"/>
                  </a:lnTo>
                  <a:lnTo>
                    <a:pt x="50" y="50"/>
                  </a:lnTo>
                </a:path>
              </a:pathLst>
            </a:custGeom>
            <a:noFill/>
            <a:ln w="635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4951" y="4756"/>
              <a:ext cx="58" cy="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277" y="4898"/>
              <a:ext cx="51" cy="50"/>
            </a:xfrm>
            <a:custGeom>
              <a:avLst/>
              <a:gdLst>
                <a:gd name="T0" fmla="+- 0 5328 5278"/>
                <a:gd name="T1" fmla="*/ T0 w 51"/>
                <a:gd name="T2" fmla="+- 0 4898 4898"/>
                <a:gd name="T3" fmla="*/ 4898 h 50"/>
                <a:gd name="T4" fmla="+- 0 5278 5278"/>
                <a:gd name="T5" fmla="*/ T4 w 51"/>
                <a:gd name="T6" fmla="+- 0 4922 4898"/>
                <a:gd name="T7" fmla="*/ 4922 h 50"/>
                <a:gd name="T8" fmla="+- 0 5328 5278"/>
                <a:gd name="T9" fmla="*/ T8 w 51"/>
                <a:gd name="T10" fmla="+- 0 4948 4898"/>
                <a:gd name="T11" fmla="*/ 4948 h 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51" h="50">
                  <a:moveTo>
                    <a:pt x="50" y="0"/>
                  </a:moveTo>
                  <a:lnTo>
                    <a:pt x="0" y="24"/>
                  </a:lnTo>
                  <a:lnTo>
                    <a:pt x="50" y="50"/>
                  </a:lnTo>
                </a:path>
              </a:pathLst>
            </a:custGeom>
            <a:noFill/>
            <a:ln w="635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5270" y="4964"/>
              <a:ext cx="58" cy="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5085" y="4253"/>
              <a:ext cx="51" cy="50"/>
            </a:xfrm>
            <a:custGeom>
              <a:avLst/>
              <a:gdLst>
                <a:gd name="T0" fmla="+- 0 5136 5086"/>
                <a:gd name="T1" fmla="*/ T0 w 51"/>
                <a:gd name="T2" fmla="+- 0 4253 4253"/>
                <a:gd name="T3" fmla="*/ 4253 h 50"/>
                <a:gd name="T4" fmla="+- 0 5086 5086"/>
                <a:gd name="T5" fmla="*/ T4 w 51"/>
                <a:gd name="T6" fmla="+- 0 4277 4253"/>
                <a:gd name="T7" fmla="*/ 4277 h 50"/>
                <a:gd name="T8" fmla="+- 0 5136 5086"/>
                <a:gd name="T9" fmla="*/ T8 w 51"/>
                <a:gd name="T10" fmla="+- 0 4303 4253"/>
                <a:gd name="T11" fmla="*/ 4303 h 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51" h="50">
                  <a:moveTo>
                    <a:pt x="50" y="0"/>
                  </a:moveTo>
                  <a:lnTo>
                    <a:pt x="0" y="24"/>
                  </a:lnTo>
                  <a:lnTo>
                    <a:pt x="50" y="50"/>
                  </a:lnTo>
                </a:path>
              </a:pathLst>
            </a:custGeom>
            <a:noFill/>
            <a:ln w="6350">
              <a:solidFill>
                <a:srgbClr val="EC00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6203" y="3185"/>
              <a:ext cx="835" cy="758"/>
            </a:xfrm>
            <a:custGeom>
              <a:avLst/>
              <a:gdLst>
                <a:gd name="T0" fmla="+- 0 6862 6254"/>
                <a:gd name="T1" fmla="*/ T0 w 608"/>
                <a:gd name="T2" fmla="+- 0 3063 2850"/>
                <a:gd name="T3" fmla="*/ 3063 h 605"/>
                <a:gd name="T4" fmla="+- 0 6716 6254"/>
                <a:gd name="T5" fmla="*/ T4 w 608"/>
                <a:gd name="T6" fmla="+- 0 3063 2850"/>
                <a:gd name="T7" fmla="*/ 3063 h 605"/>
                <a:gd name="T8" fmla="+- 0 6752 6254"/>
                <a:gd name="T9" fmla="*/ T8 w 608"/>
                <a:gd name="T10" fmla="+- 0 2968 2850"/>
                <a:gd name="T11" fmla="*/ 2968 h 605"/>
                <a:gd name="T12" fmla="+- 0 6655 6254"/>
                <a:gd name="T13" fmla="*/ T12 w 608"/>
                <a:gd name="T14" fmla="+- 0 3025 2850"/>
                <a:gd name="T15" fmla="*/ 3025 h 605"/>
                <a:gd name="T16" fmla="+- 0 6660 6254"/>
                <a:gd name="T17" fmla="*/ T16 w 608"/>
                <a:gd name="T18" fmla="+- 0 2850 2850"/>
                <a:gd name="T19" fmla="*/ 2850 h 605"/>
                <a:gd name="T20" fmla="+- 0 6567 6254"/>
                <a:gd name="T21" fmla="*/ T20 w 608"/>
                <a:gd name="T22" fmla="+- 0 2975 2850"/>
                <a:gd name="T23" fmla="*/ 2975 h 605"/>
                <a:gd name="T24" fmla="+- 0 6505 6254"/>
                <a:gd name="T25" fmla="*/ T24 w 608"/>
                <a:gd name="T26" fmla="+- 0 2916 2850"/>
                <a:gd name="T27" fmla="*/ 2916 h 605"/>
                <a:gd name="T28" fmla="+- 0 6477 6254"/>
                <a:gd name="T29" fmla="*/ T28 w 608"/>
                <a:gd name="T30" fmla="+- 0 3025 2850"/>
                <a:gd name="T31" fmla="*/ 3025 h 605"/>
                <a:gd name="T32" fmla="+- 0 6339 6254"/>
                <a:gd name="T33" fmla="*/ T32 w 608"/>
                <a:gd name="T34" fmla="+- 0 2978 2850"/>
                <a:gd name="T35" fmla="*/ 2978 h 605"/>
                <a:gd name="T36" fmla="+- 0 6388 6254"/>
                <a:gd name="T37" fmla="*/ T36 w 608"/>
                <a:gd name="T38" fmla="+- 0 3093 2850"/>
                <a:gd name="T39" fmla="*/ 3093 h 605"/>
                <a:gd name="T40" fmla="+- 0 6254 6254"/>
                <a:gd name="T41" fmla="*/ T40 w 608"/>
                <a:gd name="T42" fmla="+- 0 3095 2850"/>
                <a:gd name="T43" fmla="*/ 3095 h 605"/>
                <a:gd name="T44" fmla="+- 0 6320 6254"/>
                <a:gd name="T45" fmla="*/ T44 w 608"/>
                <a:gd name="T46" fmla="+- 0 3200 2850"/>
                <a:gd name="T47" fmla="*/ 3200 h 605"/>
                <a:gd name="T48" fmla="+- 0 6273 6254"/>
                <a:gd name="T49" fmla="*/ T48 w 608"/>
                <a:gd name="T50" fmla="+- 0 3383 2850"/>
                <a:gd name="T51" fmla="*/ 3383 h 605"/>
                <a:gd name="T52" fmla="+- 0 6395 6254"/>
                <a:gd name="T53" fmla="*/ T52 w 608"/>
                <a:gd name="T54" fmla="+- 0 3313 2850"/>
                <a:gd name="T55" fmla="*/ 3313 h 605"/>
                <a:gd name="T56" fmla="+- 0 6377 6254"/>
                <a:gd name="T57" fmla="*/ T56 w 608"/>
                <a:gd name="T58" fmla="+- 0 3455 2850"/>
                <a:gd name="T59" fmla="*/ 3455 h 605"/>
                <a:gd name="T60" fmla="+- 0 6451 6254"/>
                <a:gd name="T61" fmla="*/ T60 w 608"/>
                <a:gd name="T62" fmla="+- 0 3398 2850"/>
                <a:gd name="T63" fmla="*/ 3398 h 605"/>
                <a:gd name="T64" fmla="+- 0 6477 6254"/>
                <a:gd name="T65" fmla="*/ T64 w 608"/>
                <a:gd name="T66" fmla="+- 0 3455 2850"/>
                <a:gd name="T67" fmla="*/ 3455 h 605"/>
                <a:gd name="T68" fmla="+- 0 6510 6254"/>
                <a:gd name="T69" fmla="*/ T68 w 608"/>
                <a:gd name="T70" fmla="+- 0 3383 2850"/>
                <a:gd name="T71" fmla="*/ 3383 h 605"/>
                <a:gd name="T72" fmla="+- 0 6561 6254"/>
                <a:gd name="T73" fmla="*/ T72 w 608"/>
                <a:gd name="T74" fmla="+- 0 3419 2850"/>
                <a:gd name="T75" fmla="*/ 3419 h 605"/>
                <a:gd name="T76" fmla="+- 0 6587 6254"/>
                <a:gd name="T77" fmla="*/ T76 w 608"/>
                <a:gd name="T78" fmla="+- 0 3340 2850"/>
                <a:gd name="T79" fmla="*/ 3340 h 605"/>
                <a:gd name="T80" fmla="+- 0 6658 6254"/>
                <a:gd name="T81" fmla="*/ T80 w 608"/>
                <a:gd name="T82" fmla="+- 0 3370 2850"/>
                <a:gd name="T83" fmla="*/ 3370 h 605"/>
                <a:gd name="T84" fmla="+- 0 6658 6254"/>
                <a:gd name="T85" fmla="*/ T84 w 608"/>
                <a:gd name="T86" fmla="+- 0 3288 2850"/>
                <a:gd name="T87" fmla="*/ 3288 h 605"/>
                <a:gd name="T88" fmla="+- 0 6787 6254"/>
                <a:gd name="T89" fmla="*/ T88 w 608"/>
                <a:gd name="T90" fmla="+- 0 3338 2850"/>
                <a:gd name="T91" fmla="*/ 3338 h 605"/>
                <a:gd name="T92" fmla="+- 0 6683 6254"/>
                <a:gd name="T93" fmla="*/ T92 w 608"/>
                <a:gd name="T94" fmla="+- 0 3198 2850"/>
                <a:gd name="T95" fmla="*/ 3198 h 605"/>
                <a:gd name="T96" fmla="+- 0 6862 6254"/>
                <a:gd name="T97" fmla="*/ T96 w 608"/>
                <a:gd name="T98" fmla="+- 0 3063 2850"/>
                <a:gd name="T99" fmla="*/ 3063 h 6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08" h="605">
                  <a:moveTo>
                    <a:pt x="608" y="213"/>
                  </a:moveTo>
                  <a:lnTo>
                    <a:pt x="462" y="213"/>
                  </a:lnTo>
                  <a:lnTo>
                    <a:pt x="498" y="118"/>
                  </a:lnTo>
                  <a:lnTo>
                    <a:pt x="401" y="175"/>
                  </a:lnTo>
                  <a:lnTo>
                    <a:pt x="406" y="0"/>
                  </a:lnTo>
                  <a:lnTo>
                    <a:pt x="313" y="125"/>
                  </a:lnTo>
                  <a:lnTo>
                    <a:pt x="251" y="66"/>
                  </a:lnTo>
                  <a:lnTo>
                    <a:pt x="223" y="175"/>
                  </a:lnTo>
                  <a:lnTo>
                    <a:pt x="85" y="128"/>
                  </a:lnTo>
                  <a:lnTo>
                    <a:pt x="134" y="243"/>
                  </a:lnTo>
                  <a:lnTo>
                    <a:pt x="0" y="245"/>
                  </a:lnTo>
                  <a:lnTo>
                    <a:pt x="66" y="350"/>
                  </a:lnTo>
                  <a:lnTo>
                    <a:pt x="19" y="533"/>
                  </a:lnTo>
                  <a:lnTo>
                    <a:pt x="141" y="463"/>
                  </a:lnTo>
                  <a:lnTo>
                    <a:pt x="123" y="605"/>
                  </a:lnTo>
                  <a:lnTo>
                    <a:pt x="197" y="548"/>
                  </a:lnTo>
                  <a:lnTo>
                    <a:pt x="223" y="605"/>
                  </a:lnTo>
                  <a:lnTo>
                    <a:pt x="256" y="533"/>
                  </a:lnTo>
                  <a:lnTo>
                    <a:pt x="307" y="569"/>
                  </a:lnTo>
                  <a:lnTo>
                    <a:pt x="333" y="490"/>
                  </a:lnTo>
                  <a:lnTo>
                    <a:pt x="404" y="520"/>
                  </a:lnTo>
                  <a:lnTo>
                    <a:pt x="404" y="438"/>
                  </a:lnTo>
                  <a:lnTo>
                    <a:pt x="533" y="488"/>
                  </a:lnTo>
                  <a:lnTo>
                    <a:pt x="429" y="348"/>
                  </a:lnTo>
                  <a:lnTo>
                    <a:pt x="608" y="213"/>
                  </a:lnTo>
                  <a:close/>
                </a:path>
              </a:pathLst>
            </a:custGeom>
            <a:solidFill>
              <a:srgbClr val="EF5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2A04CC"/>
                  </a:solidFill>
                </a:rPr>
                <a:t>Fluid overload</a:t>
              </a:r>
              <a:endParaRPr lang="en-US" sz="2400" dirty="0">
                <a:solidFill>
                  <a:srgbClr val="2A04CC"/>
                </a:solidFill>
              </a:endParaRPr>
            </a:p>
          </p:txBody>
        </p:sp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" y="3103"/>
              <a:ext cx="2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7007" y="2858"/>
              <a:ext cx="0" cy="2182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" y="3103"/>
              <a:ext cx="52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7007" y="718"/>
              <a:ext cx="0" cy="191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6972" y="2522"/>
              <a:ext cx="0" cy="1"/>
            </a:xfrm>
            <a:prstGeom prst="line">
              <a:avLst/>
            </a:prstGeom>
            <a:noFill/>
            <a:ln w="12700">
              <a:solidFill>
                <a:srgbClr val="EC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981" y="2450"/>
              <a:ext cx="73" cy="146"/>
            </a:xfrm>
            <a:custGeom>
              <a:avLst/>
              <a:gdLst>
                <a:gd name="T0" fmla="+- 0 6055 5982"/>
                <a:gd name="T1" fmla="*/ T0 w 73"/>
                <a:gd name="T2" fmla="+- 0 2596 2450"/>
                <a:gd name="T3" fmla="*/ 2596 h 146"/>
                <a:gd name="T4" fmla="+- 0 6054 5982"/>
                <a:gd name="T5" fmla="*/ T4 w 73"/>
                <a:gd name="T6" fmla="+- 0 2450 2450"/>
                <a:gd name="T7" fmla="*/ 2450 h 146"/>
                <a:gd name="T8" fmla="+- 0 5982 5982"/>
                <a:gd name="T9" fmla="*/ T8 w 73"/>
                <a:gd name="T10" fmla="+- 0 2523 2450"/>
                <a:gd name="T11" fmla="*/ 2523 h 146"/>
                <a:gd name="T12" fmla="+- 0 6055 5982"/>
                <a:gd name="T13" fmla="*/ T12 w 73"/>
                <a:gd name="T14" fmla="+- 0 2596 2450"/>
                <a:gd name="T15" fmla="*/ 2596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3" h="146">
                  <a:moveTo>
                    <a:pt x="73" y="146"/>
                  </a:moveTo>
                  <a:lnTo>
                    <a:pt x="72" y="0"/>
                  </a:lnTo>
                  <a:lnTo>
                    <a:pt x="0" y="73"/>
                  </a:lnTo>
                  <a:lnTo>
                    <a:pt x="73" y="146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7718" y="718"/>
              <a:ext cx="0" cy="4322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318" y="5040"/>
              <a:ext cx="0" cy="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318" y="717"/>
              <a:ext cx="6400" cy="4323"/>
            </a:xfrm>
            <a:prstGeom prst="rect">
              <a:avLst/>
            </a:prstGeom>
            <a:noFill/>
            <a:ln w="9525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51"/>
            <p:cNvSpPr>
              <a:spLocks/>
            </p:cNvSpPr>
            <p:nvPr/>
          </p:nvSpPr>
          <p:spPr bwMode="auto">
            <a:xfrm>
              <a:off x="1787" y="3596"/>
              <a:ext cx="943" cy="233"/>
            </a:xfrm>
            <a:custGeom>
              <a:avLst/>
              <a:gdLst>
                <a:gd name="T0" fmla="+- 0 1787 1787"/>
                <a:gd name="T1" fmla="*/ T0 w 943"/>
                <a:gd name="T2" fmla="+- 0 3628 3596"/>
                <a:gd name="T3" fmla="*/ 3628 h 233"/>
                <a:gd name="T4" fmla="+- 0 1853 1787"/>
                <a:gd name="T5" fmla="*/ T4 w 943"/>
                <a:gd name="T6" fmla="+- 0 3797 3596"/>
                <a:gd name="T7" fmla="*/ 3797 h 233"/>
                <a:gd name="T8" fmla="+- 0 1977 1787"/>
                <a:gd name="T9" fmla="*/ T8 w 943"/>
                <a:gd name="T10" fmla="+- 0 3740 3596"/>
                <a:gd name="T11" fmla="*/ 3740 h 233"/>
                <a:gd name="T12" fmla="+- 0 1951 1787"/>
                <a:gd name="T13" fmla="*/ T12 w 943"/>
                <a:gd name="T14" fmla="+- 0 3773 3596"/>
                <a:gd name="T15" fmla="*/ 3773 h 233"/>
                <a:gd name="T16" fmla="+- 0 1913 1787"/>
                <a:gd name="T17" fmla="*/ T16 w 943"/>
                <a:gd name="T18" fmla="+- 0 3782 3596"/>
                <a:gd name="T19" fmla="*/ 3782 h 233"/>
                <a:gd name="T20" fmla="+- 0 1951 1787"/>
                <a:gd name="T21" fmla="*/ T20 w 943"/>
                <a:gd name="T22" fmla="+- 0 3737 3596"/>
                <a:gd name="T23" fmla="*/ 3737 h 233"/>
                <a:gd name="T24" fmla="+- 0 1899 1787"/>
                <a:gd name="T25" fmla="*/ T24 w 943"/>
                <a:gd name="T26" fmla="+- 0 3708 3596"/>
                <a:gd name="T27" fmla="*/ 3708 h 233"/>
                <a:gd name="T28" fmla="+- 0 1907 1787"/>
                <a:gd name="T29" fmla="*/ T28 w 943"/>
                <a:gd name="T30" fmla="+- 0 3808 3596"/>
                <a:gd name="T31" fmla="*/ 3808 h 233"/>
                <a:gd name="T32" fmla="+- 0 1957 1787"/>
                <a:gd name="T33" fmla="*/ T32 w 943"/>
                <a:gd name="T34" fmla="+- 0 3817 3596"/>
                <a:gd name="T35" fmla="*/ 3817 h 233"/>
                <a:gd name="T36" fmla="+- 0 2059 1787"/>
                <a:gd name="T37" fmla="*/ T36 w 943"/>
                <a:gd name="T38" fmla="+- 0 3716 3596"/>
                <a:gd name="T39" fmla="*/ 3716 h 233"/>
                <a:gd name="T40" fmla="+- 0 2035 1787"/>
                <a:gd name="T41" fmla="*/ T40 w 943"/>
                <a:gd name="T42" fmla="+- 0 3804 3596"/>
                <a:gd name="T43" fmla="*/ 3804 h 233"/>
                <a:gd name="T44" fmla="+- 0 2015 1787"/>
                <a:gd name="T45" fmla="*/ T44 w 943"/>
                <a:gd name="T46" fmla="+- 0 3714 3596"/>
                <a:gd name="T47" fmla="*/ 3714 h 233"/>
                <a:gd name="T48" fmla="+- 0 2022 1787"/>
                <a:gd name="T49" fmla="*/ T48 w 943"/>
                <a:gd name="T50" fmla="+- 0 3824 3596"/>
                <a:gd name="T51" fmla="*/ 3824 h 233"/>
                <a:gd name="T52" fmla="+- 0 2086 1787"/>
                <a:gd name="T53" fmla="*/ T52 w 943"/>
                <a:gd name="T54" fmla="+- 0 3798 3596"/>
                <a:gd name="T55" fmla="*/ 3798 h 233"/>
                <a:gd name="T56" fmla="+- 0 2155 1787"/>
                <a:gd name="T57" fmla="*/ T56 w 943"/>
                <a:gd name="T58" fmla="+- 0 3712 3596"/>
                <a:gd name="T59" fmla="*/ 3712 h 233"/>
                <a:gd name="T60" fmla="+- 0 2134 1787"/>
                <a:gd name="T61" fmla="*/ T60 w 943"/>
                <a:gd name="T62" fmla="+- 0 3716 3596"/>
                <a:gd name="T63" fmla="*/ 3716 h 233"/>
                <a:gd name="T64" fmla="+- 0 2137 1787"/>
                <a:gd name="T65" fmla="*/ T64 w 943"/>
                <a:gd name="T66" fmla="+- 0 3747 3596"/>
                <a:gd name="T67" fmla="*/ 3747 h 233"/>
                <a:gd name="T68" fmla="+- 0 2170 1787"/>
                <a:gd name="T69" fmla="*/ T68 w 943"/>
                <a:gd name="T70" fmla="+- 0 3737 3596"/>
                <a:gd name="T71" fmla="*/ 3737 h 233"/>
                <a:gd name="T72" fmla="+- 0 2257 1787"/>
                <a:gd name="T73" fmla="*/ T72 w 943"/>
                <a:gd name="T74" fmla="+- 0 3707 3596"/>
                <a:gd name="T75" fmla="*/ 3707 h 233"/>
                <a:gd name="T76" fmla="+- 0 2214 1787"/>
                <a:gd name="T77" fmla="*/ T76 w 943"/>
                <a:gd name="T78" fmla="+- 0 3716 3596"/>
                <a:gd name="T79" fmla="*/ 3716 h 233"/>
                <a:gd name="T80" fmla="+- 0 2211 1787"/>
                <a:gd name="T81" fmla="*/ T80 w 943"/>
                <a:gd name="T82" fmla="+- 0 3821 3596"/>
                <a:gd name="T83" fmla="*/ 3821 h 233"/>
                <a:gd name="T84" fmla="+- 0 2234 1787"/>
                <a:gd name="T85" fmla="*/ T84 w 943"/>
                <a:gd name="T86" fmla="+- 0 3730 3596"/>
                <a:gd name="T87" fmla="*/ 3730 h 233"/>
                <a:gd name="T88" fmla="+- 0 2273 1787"/>
                <a:gd name="T89" fmla="*/ T88 w 943"/>
                <a:gd name="T90" fmla="+- 0 3814 3596"/>
                <a:gd name="T91" fmla="*/ 3814 h 233"/>
                <a:gd name="T92" fmla="+- 0 2305 1787"/>
                <a:gd name="T93" fmla="*/ T92 w 943"/>
                <a:gd name="T94" fmla="+- 0 3809 3596"/>
                <a:gd name="T95" fmla="*/ 3809 h 233"/>
                <a:gd name="T96" fmla="+- 0 2305 1787"/>
                <a:gd name="T97" fmla="*/ T96 w 943"/>
                <a:gd name="T98" fmla="+- 0 3662 3596"/>
                <a:gd name="T99" fmla="*/ 3662 h 233"/>
                <a:gd name="T100" fmla="+- 0 2323 1787"/>
                <a:gd name="T101" fmla="*/ T100 w 943"/>
                <a:gd name="T102" fmla="+- 0 3680 3596"/>
                <a:gd name="T103" fmla="*/ 3680 h 233"/>
                <a:gd name="T104" fmla="+- 0 2407 1787"/>
                <a:gd name="T105" fmla="*/ T104 w 943"/>
                <a:gd name="T106" fmla="+- 0 3691 3596"/>
                <a:gd name="T107" fmla="*/ 3691 h 233"/>
                <a:gd name="T108" fmla="+- 0 2399 1787"/>
                <a:gd name="T109" fmla="*/ T108 w 943"/>
                <a:gd name="T110" fmla="+- 0 3769 3596"/>
                <a:gd name="T111" fmla="*/ 3769 h 233"/>
                <a:gd name="T112" fmla="+- 0 2372 1787"/>
                <a:gd name="T113" fmla="*/ T112 w 943"/>
                <a:gd name="T114" fmla="+- 0 3717 3596"/>
                <a:gd name="T115" fmla="*/ 3717 h 233"/>
                <a:gd name="T116" fmla="+- 0 2406 1787"/>
                <a:gd name="T117" fmla="*/ T116 w 943"/>
                <a:gd name="T118" fmla="+- 0 3713 3596"/>
                <a:gd name="T119" fmla="*/ 3713 h 233"/>
                <a:gd name="T120" fmla="+- 0 2372 1787"/>
                <a:gd name="T121" fmla="*/ T120 w 943"/>
                <a:gd name="T122" fmla="+- 0 3686 3596"/>
                <a:gd name="T123" fmla="*/ 3686 h 233"/>
                <a:gd name="T124" fmla="+- 0 2345 1787"/>
                <a:gd name="T125" fmla="*/ T124 w 943"/>
                <a:gd name="T126" fmla="+- 0 3773 3596"/>
                <a:gd name="T127" fmla="*/ 3773 h 233"/>
                <a:gd name="T128" fmla="+- 0 2393 1787"/>
                <a:gd name="T129" fmla="*/ T128 w 943"/>
                <a:gd name="T130" fmla="+- 0 3796 3596"/>
                <a:gd name="T131" fmla="*/ 3796 h 233"/>
                <a:gd name="T132" fmla="+- 0 2434 1787"/>
                <a:gd name="T133" fmla="*/ T132 w 943"/>
                <a:gd name="T134" fmla="+- 0 3820 3596"/>
                <a:gd name="T135" fmla="*/ 3820 h 233"/>
                <a:gd name="T136" fmla="+- 0 2517 1787"/>
                <a:gd name="T137" fmla="*/ T136 w 943"/>
                <a:gd name="T138" fmla="+- 0 3739 3596"/>
                <a:gd name="T139" fmla="*/ 3739 h 233"/>
                <a:gd name="T140" fmla="+- 0 2484 1787"/>
                <a:gd name="T141" fmla="*/ T140 w 943"/>
                <a:gd name="T142" fmla="+- 0 3745 3596"/>
                <a:gd name="T143" fmla="*/ 3745 h 233"/>
                <a:gd name="T144" fmla="+- 0 2459 1787"/>
                <a:gd name="T145" fmla="*/ T144 w 943"/>
                <a:gd name="T146" fmla="+- 0 3757 3596"/>
                <a:gd name="T147" fmla="*/ 3757 h 233"/>
                <a:gd name="T148" fmla="+- 0 2526 1787"/>
                <a:gd name="T149" fmla="*/ T148 w 943"/>
                <a:gd name="T150" fmla="+- 0 3767 3596"/>
                <a:gd name="T151" fmla="*/ 3767 h 233"/>
                <a:gd name="T152" fmla="+- 0 2652 1787"/>
                <a:gd name="T153" fmla="*/ T152 w 943"/>
                <a:gd name="T154" fmla="+- 0 3655 3596"/>
                <a:gd name="T155" fmla="*/ 3655 h 233"/>
                <a:gd name="T156" fmla="+- 0 2586 1787"/>
                <a:gd name="T157" fmla="*/ T156 w 943"/>
                <a:gd name="T158" fmla="+- 0 3650 3596"/>
                <a:gd name="T159" fmla="*/ 3650 h 233"/>
                <a:gd name="T160" fmla="+- 0 2565 1787"/>
                <a:gd name="T161" fmla="*/ T160 w 943"/>
                <a:gd name="T162" fmla="+- 0 3699 3596"/>
                <a:gd name="T163" fmla="*/ 3699 h 233"/>
                <a:gd name="T164" fmla="+- 0 2592 1787"/>
                <a:gd name="T165" fmla="*/ T164 w 943"/>
                <a:gd name="T166" fmla="+- 0 3756 3596"/>
                <a:gd name="T167" fmla="*/ 3756 h 233"/>
                <a:gd name="T168" fmla="+- 0 2656 1787"/>
                <a:gd name="T169" fmla="*/ T168 w 943"/>
                <a:gd name="T170" fmla="+- 0 3723 3596"/>
                <a:gd name="T171" fmla="*/ 3723 h 233"/>
                <a:gd name="T172" fmla="+- 0 2630 1787"/>
                <a:gd name="T173" fmla="*/ T172 w 943"/>
                <a:gd name="T174" fmla="+- 0 3716 3596"/>
                <a:gd name="T175" fmla="*/ 3716 h 233"/>
                <a:gd name="T176" fmla="+- 0 2606 1787"/>
                <a:gd name="T177" fmla="*/ T176 w 943"/>
                <a:gd name="T178" fmla="+- 0 3733 3596"/>
                <a:gd name="T179" fmla="*/ 3733 h 233"/>
                <a:gd name="T180" fmla="+- 0 2592 1787"/>
                <a:gd name="T181" fmla="*/ T180 w 943"/>
                <a:gd name="T182" fmla="+- 0 3707 3596"/>
                <a:gd name="T183" fmla="*/ 3707 h 233"/>
                <a:gd name="T184" fmla="+- 0 2605 1787"/>
                <a:gd name="T185" fmla="*/ T184 w 943"/>
                <a:gd name="T186" fmla="+- 0 3665 3596"/>
                <a:gd name="T187" fmla="*/ 3665 h 233"/>
                <a:gd name="T188" fmla="+- 0 2592 1787"/>
                <a:gd name="T189" fmla="*/ T188 w 943"/>
                <a:gd name="T190" fmla="+- 0 3691 3596"/>
                <a:gd name="T191" fmla="*/ 3691 h 233"/>
                <a:gd name="T192" fmla="+- 0 2657 1787"/>
                <a:gd name="T193" fmla="*/ T192 w 943"/>
                <a:gd name="T194" fmla="+- 0 3698 3596"/>
                <a:gd name="T195" fmla="*/ 3698 h 233"/>
                <a:gd name="T196" fmla="+- 0 2682 1787"/>
                <a:gd name="T197" fmla="*/ T196 w 943"/>
                <a:gd name="T198" fmla="+- 0 3609 3596"/>
                <a:gd name="T199" fmla="*/ 3609 h 233"/>
                <a:gd name="T200" fmla="+- 0 2682 1787"/>
                <a:gd name="T201" fmla="*/ T200 w 943"/>
                <a:gd name="T202" fmla="+- 0 3720 3596"/>
                <a:gd name="T203" fmla="*/ 3720 h 233"/>
                <a:gd name="T204" fmla="+- 0 2728 1787"/>
                <a:gd name="T205" fmla="*/ T204 w 943"/>
                <a:gd name="T206" fmla="+- 0 3713 3596"/>
                <a:gd name="T207" fmla="*/ 3713 h 233"/>
                <a:gd name="T208" fmla="+- 0 2730 1787"/>
                <a:gd name="T209" fmla="*/ T208 w 943"/>
                <a:gd name="T210" fmla="+- 0 3643 3596"/>
                <a:gd name="T211" fmla="*/ 3643 h 2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943" h="233">
                  <a:moveTo>
                    <a:pt x="104" y="64"/>
                  </a:moveTo>
                  <a:lnTo>
                    <a:pt x="78" y="57"/>
                  </a:lnTo>
                  <a:lnTo>
                    <a:pt x="52" y="50"/>
                  </a:lnTo>
                  <a:lnTo>
                    <a:pt x="26" y="42"/>
                  </a:lnTo>
                  <a:lnTo>
                    <a:pt x="0" y="32"/>
                  </a:lnTo>
                  <a:lnTo>
                    <a:pt x="0" y="57"/>
                  </a:lnTo>
                  <a:lnTo>
                    <a:pt x="25" y="66"/>
                  </a:lnTo>
                  <a:lnTo>
                    <a:pt x="38" y="70"/>
                  </a:lnTo>
                  <a:lnTo>
                    <a:pt x="38" y="193"/>
                  </a:lnTo>
                  <a:lnTo>
                    <a:pt x="66" y="201"/>
                  </a:lnTo>
                  <a:lnTo>
                    <a:pt x="66" y="79"/>
                  </a:lnTo>
                  <a:lnTo>
                    <a:pt x="79" y="82"/>
                  </a:lnTo>
                  <a:lnTo>
                    <a:pt x="104" y="88"/>
                  </a:lnTo>
                  <a:lnTo>
                    <a:pt x="104" y="64"/>
                  </a:lnTo>
                  <a:close/>
                  <a:moveTo>
                    <a:pt x="190" y="144"/>
                  </a:moveTo>
                  <a:lnTo>
                    <a:pt x="186" y="132"/>
                  </a:lnTo>
                  <a:lnTo>
                    <a:pt x="170" y="115"/>
                  </a:lnTo>
                  <a:lnTo>
                    <a:pt x="164" y="112"/>
                  </a:lnTo>
                  <a:lnTo>
                    <a:pt x="164" y="141"/>
                  </a:lnTo>
                  <a:lnTo>
                    <a:pt x="164" y="177"/>
                  </a:lnTo>
                  <a:lnTo>
                    <a:pt x="163" y="192"/>
                  </a:lnTo>
                  <a:lnTo>
                    <a:pt x="157" y="199"/>
                  </a:lnTo>
                  <a:lnTo>
                    <a:pt x="145" y="197"/>
                  </a:lnTo>
                  <a:lnTo>
                    <a:pt x="133" y="195"/>
                  </a:lnTo>
                  <a:lnTo>
                    <a:pt x="126" y="186"/>
                  </a:lnTo>
                  <a:lnTo>
                    <a:pt x="126" y="135"/>
                  </a:lnTo>
                  <a:lnTo>
                    <a:pt x="133" y="128"/>
                  </a:lnTo>
                  <a:lnTo>
                    <a:pt x="145" y="130"/>
                  </a:lnTo>
                  <a:lnTo>
                    <a:pt x="157" y="133"/>
                  </a:lnTo>
                  <a:lnTo>
                    <a:pt x="164" y="141"/>
                  </a:lnTo>
                  <a:lnTo>
                    <a:pt x="164" y="112"/>
                  </a:lnTo>
                  <a:lnTo>
                    <a:pt x="159" y="109"/>
                  </a:lnTo>
                  <a:lnTo>
                    <a:pt x="131" y="105"/>
                  </a:lnTo>
                  <a:lnTo>
                    <a:pt x="120" y="106"/>
                  </a:lnTo>
                  <a:lnTo>
                    <a:pt x="112" y="112"/>
                  </a:lnTo>
                  <a:lnTo>
                    <a:pt x="104" y="118"/>
                  </a:lnTo>
                  <a:lnTo>
                    <a:pt x="100" y="128"/>
                  </a:lnTo>
                  <a:lnTo>
                    <a:pt x="100" y="181"/>
                  </a:lnTo>
                  <a:lnTo>
                    <a:pt x="104" y="194"/>
                  </a:lnTo>
                  <a:lnTo>
                    <a:pt x="120" y="212"/>
                  </a:lnTo>
                  <a:lnTo>
                    <a:pt x="126" y="215"/>
                  </a:lnTo>
                  <a:lnTo>
                    <a:pt x="131" y="218"/>
                  </a:lnTo>
                  <a:lnTo>
                    <a:pt x="159" y="223"/>
                  </a:lnTo>
                  <a:lnTo>
                    <a:pt x="164" y="222"/>
                  </a:lnTo>
                  <a:lnTo>
                    <a:pt x="170" y="221"/>
                  </a:lnTo>
                  <a:lnTo>
                    <a:pt x="186" y="208"/>
                  </a:lnTo>
                  <a:lnTo>
                    <a:pt x="190" y="196"/>
                  </a:lnTo>
                  <a:lnTo>
                    <a:pt x="190" y="144"/>
                  </a:lnTo>
                  <a:close/>
                  <a:moveTo>
                    <a:pt x="299" y="121"/>
                  </a:moveTo>
                  <a:lnTo>
                    <a:pt x="272" y="120"/>
                  </a:lnTo>
                  <a:lnTo>
                    <a:pt x="272" y="193"/>
                  </a:lnTo>
                  <a:lnTo>
                    <a:pt x="271" y="200"/>
                  </a:lnTo>
                  <a:lnTo>
                    <a:pt x="266" y="207"/>
                  </a:lnTo>
                  <a:lnTo>
                    <a:pt x="262" y="209"/>
                  </a:lnTo>
                  <a:lnTo>
                    <a:pt x="248" y="208"/>
                  </a:lnTo>
                  <a:lnTo>
                    <a:pt x="243" y="206"/>
                  </a:lnTo>
                  <a:lnTo>
                    <a:pt x="238" y="198"/>
                  </a:lnTo>
                  <a:lnTo>
                    <a:pt x="237" y="192"/>
                  </a:lnTo>
                  <a:lnTo>
                    <a:pt x="237" y="119"/>
                  </a:lnTo>
                  <a:lnTo>
                    <a:pt x="228" y="118"/>
                  </a:lnTo>
                  <a:lnTo>
                    <a:pt x="211" y="117"/>
                  </a:lnTo>
                  <a:lnTo>
                    <a:pt x="211" y="183"/>
                  </a:lnTo>
                  <a:lnTo>
                    <a:pt x="214" y="203"/>
                  </a:lnTo>
                  <a:lnTo>
                    <a:pt x="222" y="218"/>
                  </a:lnTo>
                  <a:lnTo>
                    <a:pt x="235" y="228"/>
                  </a:lnTo>
                  <a:lnTo>
                    <a:pt x="255" y="232"/>
                  </a:lnTo>
                  <a:lnTo>
                    <a:pt x="269" y="233"/>
                  </a:lnTo>
                  <a:lnTo>
                    <a:pt x="280" y="229"/>
                  </a:lnTo>
                  <a:lnTo>
                    <a:pt x="295" y="214"/>
                  </a:lnTo>
                  <a:lnTo>
                    <a:pt x="299" y="202"/>
                  </a:lnTo>
                  <a:lnTo>
                    <a:pt x="299" y="121"/>
                  </a:lnTo>
                  <a:close/>
                  <a:moveTo>
                    <a:pt x="383" y="116"/>
                  </a:moveTo>
                  <a:lnTo>
                    <a:pt x="380" y="116"/>
                  </a:lnTo>
                  <a:lnTo>
                    <a:pt x="377" y="116"/>
                  </a:lnTo>
                  <a:lnTo>
                    <a:pt x="368" y="116"/>
                  </a:lnTo>
                  <a:lnTo>
                    <a:pt x="363" y="118"/>
                  </a:lnTo>
                  <a:lnTo>
                    <a:pt x="354" y="123"/>
                  </a:lnTo>
                  <a:lnTo>
                    <a:pt x="350" y="126"/>
                  </a:lnTo>
                  <a:lnTo>
                    <a:pt x="347" y="131"/>
                  </a:lnTo>
                  <a:lnTo>
                    <a:pt x="347" y="120"/>
                  </a:lnTo>
                  <a:lnTo>
                    <a:pt x="322" y="121"/>
                  </a:lnTo>
                  <a:lnTo>
                    <a:pt x="322" y="231"/>
                  </a:lnTo>
                  <a:lnTo>
                    <a:pt x="348" y="231"/>
                  </a:lnTo>
                  <a:lnTo>
                    <a:pt x="348" y="156"/>
                  </a:lnTo>
                  <a:lnTo>
                    <a:pt x="350" y="151"/>
                  </a:lnTo>
                  <a:lnTo>
                    <a:pt x="358" y="142"/>
                  </a:lnTo>
                  <a:lnTo>
                    <a:pt x="363" y="140"/>
                  </a:lnTo>
                  <a:lnTo>
                    <a:pt x="373" y="139"/>
                  </a:lnTo>
                  <a:lnTo>
                    <a:pt x="378" y="140"/>
                  </a:lnTo>
                  <a:lnTo>
                    <a:pt x="383" y="141"/>
                  </a:lnTo>
                  <a:lnTo>
                    <a:pt x="383" y="116"/>
                  </a:lnTo>
                  <a:close/>
                  <a:moveTo>
                    <a:pt x="486" y="218"/>
                  </a:moveTo>
                  <a:lnTo>
                    <a:pt x="486" y="133"/>
                  </a:lnTo>
                  <a:lnTo>
                    <a:pt x="483" y="124"/>
                  </a:lnTo>
                  <a:lnTo>
                    <a:pt x="470" y="111"/>
                  </a:lnTo>
                  <a:lnTo>
                    <a:pt x="461" y="109"/>
                  </a:lnTo>
                  <a:lnTo>
                    <a:pt x="445" y="111"/>
                  </a:lnTo>
                  <a:lnTo>
                    <a:pt x="440" y="112"/>
                  </a:lnTo>
                  <a:lnTo>
                    <a:pt x="431" y="117"/>
                  </a:lnTo>
                  <a:lnTo>
                    <a:pt x="427" y="120"/>
                  </a:lnTo>
                  <a:lnTo>
                    <a:pt x="424" y="124"/>
                  </a:lnTo>
                  <a:lnTo>
                    <a:pt x="424" y="114"/>
                  </a:lnTo>
                  <a:lnTo>
                    <a:pt x="398" y="116"/>
                  </a:lnTo>
                  <a:lnTo>
                    <a:pt x="398" y="227"/>
                  </a:lnTo>
                  <a:lnTo>
                    <a:pt x="424" y="225"/>
                  </a:lnTo>
                  <a:lnTo>
                    <a:pt x="424" y="150"/>
                  </a:lnTo>
                  <a:lnTo>
                    <a:pt x="426" y="145"/>
                  </a:lnTo>
                  <a:lnTo>
                    <a:pt x="433" y="137"/>
                  </a:lnTo>
                  <a:lnTo>
                    <a:pt x="437" y="135"/>
                  </a:lnTo>
                  <a:lnTo>
                    <a:pt x="447" y="134"/>
                  </a:lnTo>
                  <a:lnTo>
                    <a:pt x="452" y="135"/>
                  </a:lnTo>
                  <a:lnTo>
                    <a:pt x="458" y="141"/>
                  </a:lnTo>
                  <a:lnTo>
                    <a:pt x="459" y="146"/>
                  </a:lnTo>
                  <a:lnTo>
                    <a:pt x="459" y="221"/>
                  </a:lnTo>
                  <a:lnTo>
                    <a:pt x="486" y="218"/>
                  </a:lnTo>
                  <a:close/>
                  <a:moveTo>
                    <a:pt x="536" y="99"/>
                  </a:moveTo>
                  <a:lnTo>
                    <a:pt x="518" y="102"/>
                  </a:lnTo>
                  <a:lnTo>
                    <a:pt x="510" y="103"/>
                  </a:lnTo>
                  <a:lnTo>
                    <a:pt x="510" y="214"/>
                  </a:lnTo>
                  <a:lnTo>
                    <a:pt x="518" y="213"/>
                  </a:lnTo>
                  <a:lnTo>
                    <a:pt x="536" y="210"/>
                  </a:lnTo>
                  <a:lnTo>
                    <a:pt x="536" y="99"/>
                  </a:lnTo>
                  <a:close/>
                  <a:moveTo>
                    <a:pt x="536" y="63"/>
                  </a:moveTo>
                  <a:lnTo>
                    <a:pt x="527" y="64"/>
                  </a:lnTo>
                  <a:lnTo>
                    <a:pt x="518" y="66"/>
                  </a:lnTo>
                  <a:lnTo>
                    <a:pt x="509" y="67"/>
                  </a:lnTo>
                  <a:lnTo>
                    <a:pt x="509" y="88"/>
                  </a:lnTo>
                  <a:lnTo>
                    <a:pt x="518" y="87"/>
                  </a:lnTo>
                  <a:lnTo>
                    <a:pt x="527" y="86"/>
                  </a:lnTo>
                  <a:lnTo>
                    <a:pt x="536" y="84"/>
                  </a:lnTo>
                  <a:lnTo>
                    <a:pt x="536" y="63"/>
                  </a:lnTo>
                  <a:close/>
                  <a:moveTo>
                    <a:pt x="647" y="80"/>
                  </a:moveTo>
                  <a:lnTo>
                    <a:pt x="621" y="85"/>
                  </a:lnTo>
                  <a:lnTo>
                    <a:pt x="621" y="96"/>
                  </a:lnTo>
                  <a:lnTo>
                    <a:pt x="620" y="95"/>
                  </a:lnTo>
                  <a:lnTo>
                    <a:pt x="620" y="123"/>
                  </a:lnTo>
                  <a:lnTo>
                    <a:pt x="620" y="158"/>
                  </a:lnTo>
                  <a:lnTo>
                    <a:pt x="619" y="164"/>
                  </a:lnTo>
                  <a:lnTo>
                    <a:pt x="616" y="168"/>
                  </a:lnTo>
                  <a:lnTo>
                    <a:pt x="612" y="173"/>
                  </a:lnTo>
                  <a:lnTo>
                    <a:pt x="608" y="176"/>
                  </a:lnTo>
                  <a:lnTo>
                    <a:pt x="590" y="179"/>
                  </a:lnTo>
                  <a:lnTo>
                    <a:pt x="585" y="172"/>
                  </a:lnTo>
                  <a:lnTo>
                    <a:pt x="585" y="153"/>
                  </a:lnTo>
                  <a:lnTo>
                    <a:pt x="585" y="121"/>
                  </a:lnTo>
                  <a:lnTo>
                    <a:pt x="591" y="112"/>
                  </a:lnTo>
                  <a:lnTo>
                    <a:pt x="608" y="109"/>
                  </a:lnTo>
                  <a:lnTo>
                    <a:pt x="612" y="110"/>
                  </a:lnTo>
                  <a:lnTo>
                    <a:pt x="619" y="117"/>
                  </a:lnTo>
                  <a:lnTo>
                    <a:pt x="620" y="123"/>
                  </a:lnTo>
                  <a:lnTo>
                    <a:pt x="620" y="95"/>
                  </a:lnTo>
                  <a:lnTo>
                    <a:pt x="615" y="89"/>
                  </a:lnTo>
                  <a:lnTo>
                    <a:pt x="606" y="86"/>
                  </a:lnTo>
                  <a:lnTo>
                    <a:pt x="585" y="90"/>
                  </a:lnTo>
                  <a:lnTo>
                    <a:pt x="584" y="90"/>
                  </a:lnTo>
                  <a:lnTo>
                    <a:pt x="575" y="95"/>
                  </a:lnTo>
                  <a:lnTo>
                    <a:pt x="562" y="113"/>
                  </a:lnTo>
                  <a:lnTo>
                    <a:pt x="558" y="125"/>
                  </a:lnTo>
                  <a:lnTo>
                    <a:pt x="558" y="177"/>
                  </a:lnTo>
                  <a:lnTo>
                    <a:pt x="562" y="188"/>
                  </a:lnTo>
                  <a:lnTo>
                    <a:pt x="575" y="201"/>
                  </a:lnTo>
                  <a:lnTo>
                    <a:pt x="584" y="203"/>
                  </a:lnTo>
                  <a:lnTo>
                    <a:pt x="585" y="203"/>
                  </a:lnTo>
                  <a:lnTo>
                    <a:pt x="606" y="200"/>
                  </a:lnTo>
                  <a:lnTo>
                    <a:pt x="614" y="194"/>
                  </a:lnTo>
                  <a:lnTo>
                    <a:pt x="620" y="186"/>
                  </a:lnTo>
                  <a:lnTo>
                    <a:pt x="620" y="229"/>
                  </a:lnTo>
                  <a:lnTo>
                    <a:pt x="629" y="227"/>
                  </a:lnTo>
                  <a:lnTo>
                    <a:pt x="647" y="224"/>
                  </a:lnTo>
                  <a:lnTo>
                    <a:pt x="647" y="80"/>
                  </a:lnTo>
                  <a:close/>
                  <a:moveTo>
                    <a:pt x="757" y="59"/>
                  </a:moveTo>
                  <a:lnTo>
                    <a:pt x="731" y="64"/>
                  </a:lnTo>
                  <a:lnTo>
                    <a:pt x="731" y="137"/>
                  </a:lnTo>
                  <a:lnTo>
                    <a:pt x="730" y="143"/>
                  </a:lnTo>
                  <a:lnTo>
                    <a:pt x="725" y="152"/>
                  </a:lnTo>
                  <a:lnTo>
                    <a:pt x="720" y="154"/>
                  </a:lnTo>
                  <a:lnTo>
                    <a:pt x="707" y="157"/>
                  </a:lnTo>
                  <a:lnTo>
                    <a:pt x="702" y="156"/>
                  </a:lnTo>
                  <a:lnTo>
                    <a:pt x="697" y="149"/>
                  </a:lnTo>
                  <a:lnTo>
                    <a:pt x="696" y="143"/>
                  </a:lnTo>
                  <a:lnTo>
                    <a:pt x="696" y="70"/>
                  </a:lnTo>
                  <a:lnTo>
                    <a:pt x="670" y="76"/>
                  </a:lnTo>
                  <a:lnTo>
                    <a:pt x="670" y="142"/>
                  </a:lnTo>
                  <a:lnTo>
                    <a:pt x="672" y="161"/>
                  </a:lnTo>
                  <a:lnTo>
                    <a:pt x="681" y="174"/>
                  </a:lnTo>
                  <a:lnTo>
                    <a:pt x="694" y="180"/>
                  </a:lnTo>
                  <a:lnTo>
                    <a:pt x="713" y="179"/>
                  </a:lnTo>
                  <a:lnTo>
                    <a:pt x="728" y="176"/>
                  </a:lnTo>
                  <a:lnTo>
                    <a:pt x="739" y="171"/>
                  </a:lnTo>
                  <a:lnTo>
                    <a:pt x="754" y="152"/>
                  </a:lnTo>
                  <a:lnTo>
                    <a:pt x="757" y="140"/>
                  </a:lnTo>
                  <a:lnTo>
                    <a:pt x="757" y="59"/>
                  </a:lnTo>
                  <a:close/>
                  <a:moveTo>
                    <a:pt x="870" y="71"/>
                  </a:moveTo>
                  <a:lnTo>
                    <a:pt x="865" y="59"/>
                  </a:lnTo>
                  <a:lnTo>
                    <a:pt x="849" y="45"/>
                  </a:lnTo>
                  <a:lnTo>
                    <a:pt x="838" y="43"/>
                  </a:lnTo>
                  <a:lnTo>
                    <a:pt x="837" y="43"/>
                  </a:lnTo>
                  <a:lnTo>
                    <a:pt x="810" y="48"/>
                  </a:lnTo>
                  <a:lnTo>
                    <a:pt x="799" y="54"/>
                  </a:lnTo>
                  <a:lnTo>
                    <a:pt x="791" y="64"/>
                  </a:lnTo>
                  <a:lnTo>
                    <a:pt x="785" y="72"/>
                  </a:lnTo>
                  <a:lnTo>
                    <a:pt x="782" y="81"/>
                  </a:lnTo>
                  <a:lnTo>
                    <a:pt x="779" y="92"/>
                  </a:lnTo>
                  <a:lnTo>
                    <a:pt x="778" y="103"/>
                  </a:lnTo>
                  <a:lnTo>
                    <a:pt x="778" y="134"/>
                  </a:lnTo>
                  <a:lnTo>
                    <a:pt x="783" y="146"/>
                  </a:lnTo>
                  <a:lnTo>
                    <a:pt x="799" y="159"/>
                  </a:lnTo>
                  <a:lnTo>
                    <a:pt x="805" y="160"/>
                  </a:lnTo>
                  <a:lnTo>
                    <a:pt x="811" y="161"/>
                  </a:lnTo>
                  <a:lnTo>
                    <a:pt x="838" y="156"/>
                  </a:lnTo>
                  <a:lnTo>
                    <a:pt x="849" y="151"/>
                  </a:lnTo>
                  <a:lnTo>
                    <a:pt x="865" y="136"/>
                  </a:lnTo>
                  <a:lnTo>
                    <a:pt x="869" y="127"/>
                  </a:lnTo>
                  <a:lnTo>
                    <a:pt x="869" y="115"/>
                  </a:lnTo>
                  <a:lnTo>
                    <a:pt x="860" y="117"/>
                  </a:lnTo>
                  <a:lnTo>
                    <a:pt x="843" y="119"/>
                  </a:lnTo>
                  <a:lnTo>
                    <a:pt x="843" y="120"/>
                  </a:lnTo>
                  <a:lnTo>
                    <a:pt x="843" y="124"/>
                  </a:lnTo>
                  <a:lnTo>
                    <a:pt x="841" y="127"/>
                  </a:lnTo>
                  <a:lnTo>
                    <a:pt x="835" y="133"/>
                  </a:lnTo>
                  <a:lnTo>
                    <a:pt x="831" y="135"/>
                  </a:lnTo>
                  <a:lnTo>
                    <a:pt x="819" y="137"/>
                  </a:lnTo>
                  <a:lnTo>
                    <a:pt x="814" y="136"/>
                  </a:lnTo>
                  <a:lnTo>
                    <a:pt x="807" y="130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5" y="111"/>
                  </a:lnTo>
                  <a:lnTo>
                    <a:pt x="805" y="86"/>
                  </a:lnTo>
                  <a:lnTo>
                    <a:pt x="806" y="80"/>
                  </a:lnTo>
                  <a:lnTo>
                    <a:pt x="813" y="72"/>
                  </a:lnTo>
                  <a:lnTo>
                    <a:pt x="818" y="69"/>
                  </a:lnTo>
                  <a:lnTo>
                    <a:pt x="837" y="66"/>
                  </a:lnTo>
                  <a:lnTo>
                    <a:pt x="843" y="72"/>
                  </a:lnTo>
                  <a:lnTo>
                    <a:pt x="843" y="88"/>
                  </a:lnTo>
                  <a:lnTo>
                    <a:pt x="830" y="91"/>
                  </a:lnTo>
                  <a:lnTo>
                    <a:pt x="805" y="95"/>
                  </a:lnTo>
                  <a:lnTo>
                    <a:pt x="805" y="113"/>
                  </a:lnTo>
                  <a:lnTo>
                    <a:pt x="821" y="110"/>
                  </a:lnTo>
                  <a:lnTo>
                    <a:pt x="843" y="107"/>
                  </a:lnTo>
                  <a:lnTo>
                    <a:pt x="853" y="105"/>
                  </a:lnTo>
                  <a:lnTo>
                    <a:pt x="870" y="102"/>
                  </a:lnTo>
                  <a:lnTo>
                    <a:pt x="870" y="71"/>
                  </a:lnTo>
                  <a:close/>
                  <a:moveTo>
                    <a:pt x="943" y="28"/>
                  </a:moveTo>
                  <a:lnTo>
                    <a:pt x="922" y="31"/>
                  </a:lnTo>
                  <a:lnTo>
                    <a:pt x="922" y="0"/>
                  </a:lnTo>
                  <a:lnTo>
                    <a:pt x="895" y="13"/>
                  </a:lnTo>
                  <a:lnTo>
                    <a:pt x="895" y="35"/>
                  </a:lnTo>
                  <a:lnTo>
                    <a:pt x="880" y="37"/>
                  </a:lnTo>
                  <a:lnTo>
                    <a:pt x="880" y="56"/>
                  </a:lnTo>
                  <a:lnTo>
                    <a:pt x="895" y="53"/>
                  </a:lnTo>
                  <a:lnTo>
                    <a:pt x="895" y="124"/>
                  </a:lnTo>
                  <a:lnTo>
                    <a:pt x="898" y="131"/>
                  </a:lnTo>
                  <a:lnTo>
                    <a:pt x="910" y="141"/>
                  </a:lnTo>
                  <a:lnTo>
                    <a:pt x="918" y="142"/>
                  </a:lnTo>
                  <a:lnTo>
                    <a:pt x="941" y="139"/>
                  </a:lnTo>
                  <a:lnTo>
                    <a:pt x="941" y="117"/>
                  </a:lnTo>
                  <a:lnTo>
                    <a:pt x="925" y="119"/>
                  </a:lnTo>
                  <a:lnTo>
                    <a:pt x="922" y="116"/>
                  </a:lnTo>
                  <a:lnTo>
                    <a:pt x="922" y="108"/>
                  </a:lnTo>
                  <a:lnTo>
                    <a:pt x="922" y="50"/>
                  </a:lnTo>
                  <a:lnTo>
                    <a:pt x="943" y="47"/>
                  </a:lnTo>
                  <a:lnTo>
                    <a:pt x="943" y="28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6" name="Picture 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3587"/>
              <a:ext cx="45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1109025" y="2336602"/>
            <a:ext cx="75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28774" y="23201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582857" y="23347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655997" y="23446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904494" y="2358317"/>
            <a:ext cx="12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397056" y="23884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540919" y="24028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300864" y="24028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003656" y="2387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288852" y="2542258"/>
            <a:ext cx="82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Shock</a:t>
            </a:r>
          </a:p>
          <a:p>
            <a:endParaRPr lang="en-US" dirty="0"/>
          </a:p>
        </p:txBody>
      </p:sp>
      <p:graphicFrame>
        <p:nvGraphicFramePr>
          <p:cNvPr id="1024" name="Table 10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32864"/>
              </p:ext>
            </p:extLst>
          </p:nvPr>
        </p:nvGraphicFramePr>
        <p:xfrm>
          <a:off x="6279558" y="2595054"/>
          <a:ext cx="757529" cy="365760"/>
        </p:xfrm>
        <a:graphic>
          <a:graphicData uri="http://schemas.openxmlformats.org/drawingml/2006/table">
            <a:tbl>
              <a:tblPr/>
              <a:tblGrid>
                <a:gridCol w="757529"/>
              </a:tblGrid>
              <a:tr h="301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026" name="Straight Arrow Connector 1025"/>
          <p:cNvCxnSpPr/>
          <p:nvPr/>
        </p:nvCxnSpPr>
        <p:spPr>
          <a:xfrm flipV="1">
            <a:off x="5092347" y="2908857"/>
            <a:ext cx="1127285" cy="1045252"/>
          </a:xfrm>
          <a:prstGeom prst="straightConnector1">
            <a:avLst/>
          </a:prstGeom>
          <a:ln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6" name="Table 10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69507"/>
              </p:ext>
            </p:extLst>
          </p:nvPr>
        </p:nvGraphicFramePr>
        <p:xfrm>
          <a:off x="4718699" y="3971414"/>
          <a:ext cx="1307772" cy="392474"/>
        </p:xfrm>
        <a:graphic>
          <a:graphicData uri="http://schemas.openxmlformats.org/drawingml/2006/table">
            <a:tbl>
              <a:tblPr/>
              <a:tblGrid>
                <a:gridCol w="1307772"/>
              </a:tblGrid>
              <a:tr h="392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Plasma leakage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31334"/>
              </p:ext>
            </p:extLst>
          </p:nvPr>
        </p:nvGraphicFramePr>
        <p:xfrm>
          <a:off x="6935016" y="3976824"/>
          <a:ext cx="1319837" cy="392474"/>
        </p:xfrm>
        <a:graphic>
          <a:graphicData uri="http://schemas.openxmlformats.org/drawingml/2006/table">
            <a:tbl>
              <a:tblPr/>
              <a:tblGrid>
                <a:gridCol w="1319837"/>
              </a:tblGrid>
              <a:tr h="392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Leakage stop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42970"/>
              </p:ext>
            </p:extLst>
          </p:nvPr>
        </p:nvGraphicFramePr>
        <p:xfrm>
          <a:off x="9201245" y="3926942"/>
          <a:ext cx="1630314" cy="392474"/>
        </p:xfrm>
        <a:graphic>
          <a:graphicData uri="http://schemas.openxmlformats.org/drawingml/2006/table">
            <a:tbl>
              <a:tblPr/>
              <a:tblGrid>
                <a:gridCol w="1630314"/>
              </a:tblGrid>
              <a:tr h="3924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Reabsorption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38" name="TextBox 1037"/>
          <p:cNvSpPr txBox="1"/>
          <p:nvPr/>
        </p:nvSpPr>
        <p:spPr>
          <a:xfrm>
            <a:off x="795744" y="4598779"/>
            <a:ext cx="389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1039" name="Table 10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7969"/>
              </p:ext>
            </p:extLst>
          </p:nvPr>
        </p:nvGraphicFramePr>
        <p:xfrm>
          <a:off x="524656" y="1948721"/>
          <a:ext cx="239842" cy="4691922"/>
        </p:xfrm>
        <a:graphic>
          <a:graphicData uri="http://schemas.openxmlformats.org/drawingml/2006/table">
            <a:tbl>
              <a:tblPr/>
              <a:tblGrid>
                <a:gridCol w="239842"/>
              </a:tblGrid>
              <a:tr h="4691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40" name="TextBox 1039"/>
          <p:cNvSpPr txBox="1"/>
          <p:nvPr/>
        </p:nvSpPr>
        <p:spPr>
          <a:xfrm>
            <a:off x="433583" y="4022643"/>
            <a:ext cx="57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1041" name="TextBox 1040"/>
          <p:cNvSpPr txBox="1"/>
          <p:nvPr/>
        </p:nvSpPr>
        <p:spPr>
          <a:xfrm>
            <a:off x="711368" y="536036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WBC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042" name="TextBox 1041"/>
          <p:cNvSpPr txBox="1"/>
          <p:nvPr/>
        </p:nvSpPr>
        <p:spPr>
          <a:xfrm>
            <a:off x="725009" y="590174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Hct</a:t>
            </a:r>
            <a:endParaRPr lang="en-US" dirty="0"/>
          </a:p>
        </p:txBody>
      </p:sp>
      <p:sp>
        <p:nvSpPr>
          <p:cNvPr id="1043" name="TextBox 1042"/>
          <p:cNvSpPr txBox="1"/>
          <p:nvPr/>
        </p:nvSpPr>
        <p:spPr>
          <a:xfrm>
            <a:off x="688138" y="5667499"/>
            <a:ext cx="148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Platelet count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044" name="TextBox 1043"/>
          <p:cNvSpPr txBox="1"/>
          <p:nvPr/>
        </p:nvSpPr>
        <p:spPr>
          <a:xfrm>
            <a:off x="719435" y="614690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Albumin</a:t>
            </a:r>
            <a:endParaRPr lang="en-US" dirty="0"/>
          </a:p>
        </p:txBody>
      </p:sp>
      <p:sp>
        <p:nvSpPr>
          <p:cNvPr id="1046" name="TextBox 1045"/>
          <p:cNvSpPr txBox="1"/>
          <p:nvPr/>
        </p:nvSpPr>
        <p:spPr>
          <a:xfrm>
            <a:off x="719436" y="6337776"/>
            <a:ext cx="124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1047" name="TextBox 1046"/>
          <p:cNvSpPr txBox="1"/>
          <p:nvPr/>
        </p:nvSpPr>
        <p:spPr>
          <a:xfrm>
            <a:off x="1863479" y="5402862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6000-9000</a:t>
            </a:r>
            <a:endParaRPr lang="en-US" sz="1600" dirty="0"/>
          </a:p>
        </p:txBody>
      </p:sp>
      <p:sp>
        <p:nvSpPr>
          <p:cNvPr id="1048" name="TextBox 1047"/>
          <p:cNvSpPr txBox="1"/>
          <p:nvPr/>
        </p:nvSpPr>
        <p:spPr>
          <a:xfrm>
            <a:off x="2157883" y="567483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200,000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049" name="TextBox 1048"/>
          <p:cNvSpPr txBox="1"/>
          <p:nvPr/>
        </p:nvSpPr>
        <p:spPr>
          <a:xfrm>
            <a:off x="2266504" y="59188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1050" name="TextBox 1049"/>
          <p:cNvSpPr txBox="1"/>
          <p:nvPr/>
        </p:nvSpPr>
        <p:spPr>
          <a:xfrm>
            <a:off x="4330653" y="543363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5000</a:t>
            </a:r>
            <a:endParaRPr lang="en-US" sz="1400" dirty="0"/>
          </a:p>
        </p:txBody>
      </p:sp>
      <p:sp>
        <p:nvSpPr>
          <p:cNvPr id="1052" name="TextBox 1051"/>
          <p:cNvSpPr txBox="1"/>
          <p:nvPr/>
        </p:nvSpPr>
        <p:spPr>
          <a:xfrm>
            <a:off x="5398652" y="561766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33CC"/>
                </a:solidFill>
              </a:rPr>
              <a:t>100,0</a:t>
            </a:r>
            <a:r>
              <a:rPr lang="en-US" dirty="0" smtClean="0">
                <a:solidFill>
                  <a:srgbClr val="FF33CC"/>
                </a:solidFill>
              </a:rPr>
              <a:t>0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054" name="TextBox 1053"/>
          <p:cNvSpPr txBox="1"/>
          <p:nvPr/>
        </p:nvSpPr>
        <p:spPr>
          <a:xfrm>
            <a:off x="6820663" y="5677876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33CC"/>
                </a:solidFill>
              </a:rPr>
              <a:t>50000</a:t>
            </a:r>
            <a:endParaRPr lang="en-US" sz="1400" dirty="0">
              <a:solidFill>
                <a:srgbClr val="FF33CC"/>
              </a:solidFill>
            </a:endParaRPr>
          </a:p>
        </p:txBody>
      </p:sp>
      <p:sp>
        <p:nvSpPr>
          <p:cNvPr id="1055" name="TextBox 1054"/>
          <p:cNvSpPr txBox="1"/>
          <p:nvPr/>
        </p:nvSpPr>
        <p:spPr>
          <a:xfrm>
            <a:off x="5480318" y="582490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38</a:t>
            </a:r>
            <a:endParaRPr lang="en-US" sz="1400" dirty="0"/>
          </a:p>
        </p:txBody>
      </p:sp>
      <p:sp>
        <p:nvSpPr>
          <p:cNvPr id="1056" name="TextBox 1055"/>
          <p:cNvSpPr txBox="1"/>
          <p:nvPr/>
        </p:nvSpPr>
        <p:spPr>
          <a:xfrm>
            <a:off x="6726668" y="5869639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45(rising 20%)</a:t>
            </a:r>
            <a:endParaRPr lang="en-US" sz="1400" dirty="0"/>
          </a:p>
        </p:txBody>
      </p:sp>
      <p:sp>
        <p:nvSpPr>
          <p:cNvPr id="1057" name="TextBox 1056"/>
          <p:cNvSpPr txBox="1"/>
          <p:nvPr/>
        </p:nvSpPr>
        <p:spPr>
          <a:xfrm>
            <a:off x="6685967" y="6173632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3.5gm%</a:t>
            </a:r>
            <a:endParaRPr lang="en-US" sz="1400" dirty="0"/>
          </a:p>
        </p:txBody>
      </p:sp>
      <p:sp>
        <p:nvSpPr>
          <p:cNvPr id="1058" name="TextBox 1057"/>
          <p:cNvSpPr txBox="1"/>
          <p:nvPr/>
        </p:nvSpPr>
        <p:spPr>
          <a:xfrm>
            <a:off x="7154499" y="6368553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 </a:t>
            </a:r>
            <a:r>
              <a:rPr lang="en-US" sz="1400" dirty="0" err="1" smtClean="0"/>
              <a:t>gm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314793" y="365125"/>
            <a:ext cx="11039007" cy="1325563"/>
          </a:xfrm>
        </p:spPr>
        <p:txBody>
          <a:bodyPr/>
          <a:lstStyle/>
          <a:p>
            <a:r>
              <a:rPr lang="en-US" dirty="0" smtClean="0"/>
              <a:t>Natural course of Dengue Hemorrhagic 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0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2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67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6524"/>
              </p:ext>
            </p:extLst>
          </p:nvPr>
        </p:nvGraphicFramePr>
        <p:xfrm>
          <a:off x="838200" y="1825621"/>
          <a:ext cx="10515600" cy="403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/>
              </a:tblGrid>
              <a:tr h="911249">
                <a:tc>
                  <a:txBody>
                    <a:bodyPr/>
                    <a:lstStyle/>
                    <a:p>
                      <a:pPr lvl="0"/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Arboviruses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Chikungunya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01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viral diseases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Measles; Rubella and other viral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exanthems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Epstein-Barr Virus (EBV);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Enteroviruses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Inﬂuenza; Hepatitis A; Hantavirus.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1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Bacterial diseases: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Meningococcemia, Leptospirosis,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Entericfever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Melioidosis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Rickettsia diseases, Scarlet fever, Sepsis.</a:t>
                      </a:r>
                    </a:p>
                  </a:txBody>
                  <a:tcPr/>
                </a:tc>
              </a:tr>
              <a:tr h="911249">
                <a:tc>
                  <a:txBody>
                    <a:bodyPr/>
                    <a:lstStyle/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Parasitic diseases: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Malaria.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72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Indirect test: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CBC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err="1" smtClean="0"/>
              <a:t>Haematocrit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SGGPT,SGOT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Coagulation Profile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Others</a:t>
            </a:r>
            <a:endParaRPr lang="en-US" b="1" dirty="0"/>
          </a:p>
          <a:p>
            <a:r>
              <a:rPr lang="en-US" b="1" u="sng" dirty="0" smtClean="0"/>
              <a:t>Diagnostic: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NS1 antigen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Anti Dengue </a:t>
            </a:r>
            <a:r>
              <a:rPr lang="en-US" b="1" dirty="0" err="1" smtClean="0"/>
              <a:t>IgM</a:t>
            </a:r>
            <a:r>
              <a:rPr lang="en-US" b="1" dirty="0" smtClean="0"/>
              <a:t>/</a:t>
            </a:r>
            <a:r>
              <a:rPr lang="en-US" b="1" dirty="0" err="1" smtClean="0"/>
              <a:t>IgG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Nucleic acid detection test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Dengue virus isolation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892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/>
          <a:lstStyle/>
          <a:p>
            <a:r>
              <a:rPr lang="en-US" dirty="0" smtClean="0"/>
              <a:t>                            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Dengue Case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Assesssment</a:t>
            </a:r>
            <a:endParaRPr lang="en-US" dirty="0" smtClean="0"/>
          </a:p>
          <a:p>
            <a:r>
              <a:rPr lang="en-US" dirty="0" smtClean="0"/>
              <a:t>Case classification</a:t>
            </a:r>
          </a:p>
          <a:p>
            <a:r>
              <a:rPr lang="en-US" dirty="0" smtClean="0"/>
              <a:t>Group(A,B,C/Mild, </a:t>
            </a:r>
            <a:r>
              <a:rPr lang="en-US" dirty="0" err="1" smtClean="0"/>
              <a:t>Moderate,Severe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4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edes aegypti and A. albopictus.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3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911" y="0"/>
            <a:ext cx="12326911" cy="653664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67282"/>
              </p:ext>
            </p:extLst>
          </p:nvPr>
        </p:nvGraphicFramePr>
        <p:xfrm>
          <a:off x="2083633" y="119922"/>
          <a:ext cx="2908092" cy="3447738"/>
        </p:xfrm>
        <a:graphic>
          <a:graphicData uri="http://schemas.openxmlformats.org/drawingml/2006/table">
            <a:tbl>
              <a:tblPr/>
              <a:tblGrid>
                <a:gridCol w="2908092"/>
              </a:tblGrid>
              <a:tr h="3447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17746"/>
              </p:ext>
            </p:extLst>
          </p:nvPr>
        </p:nvGraphicFramePr>
        <p:xfrm>
          <a:off x="5801194" y="1199214"/>
          <a:ext cx="5366479" cy="5261548"/>
        </p:xfrm>
        <a:graphic>
          <a:graphicData uri="http://schemas.openxmlformats.org/drawingml/2006/table">
            <a:tbl>
              <a:tblPr/>
              <a:tblGrid>
                <a:gridCol w="5366479"/>
              </a:tblGrid>
              <a:tr h="5261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134911" y="0"/>
          <a:ext cx="1873770" cy="6865495"/>
        </p:xfrm>
        <a:graphic>
          <a:graphicData uri="http://schemas.openxmlformats.org/drawingml/2006/table">
            <a:tbl>
              <a:tblPr/>
              <a:tblGrid>
                <a:gridCol w="1873770"/>
              </a:tblGrid>
              <a:tr h="68654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883" y="6188314"/>
            <a:ext cx="251132" cy="66968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844321" y="538687"/>
            <a:ext cx="1189220" cy="602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690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95170"/>
              </p:ext>
            </p:extLst>
          </p:nvPr>
        </p:nvGraphicFramePr>
        <p:xfrm>
          <a:off x="644578" y="629587"/>
          <a:ext cx="2878111" cy="674557"/>
        </p:xfrm>
        <a:graphic>
          <a:graphicData uri="http://schemas.openxmlformats.org/drawingml/2006/table">
            <a:tbl>
              <a:tblPr bandCol="1"/>
              <a:tblGrid>
                <a:gridCol w="2878111"/>
              </a:tblGrid>
              <a:tr h="6745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Negative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33551"/>
              </p:ext>
            </p:extLst>
          </p:nvPr>
        </p:nvGraphicFramePr>
        <p:xfrm>
          <a:off x="7360170" y="599607"/>
          <a:ext cx="3013023" cy="704537"/>
        </p:xfrm>
        <a:graphic>
          <a:graphicData uri="http://schemas.openxmlformats.org/drawingml/2006/table">
            <a:tbl>
              <a:tblPr/>
              <a:tblGrid>
                <a:gridCol w="3013023"/>
              </a:tblGrid>
              <a:tr h="704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Positive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02970"/>
              </p:ext>
            </p:extLst>
          </p:nvPr>
        </p:nvGraphicFramePr>
        <p:xfrm>
          <a:off x="524656" y="1263146"/>
          <a:ext cx="3507698" cy="640080"/>
        </p:xfrm>
        <a:graphic>
          <a:graphicData uri="http://schemas.openxmlformats.org/drawingml/2006/table">
            <a:tbl>
              <a:tblPr/>
              <a:tblGrid>
                <a:gridCol w="3507698"/>
              </a:tblGrid>
              <a:tr h="614597">
                <a:tc>
                  <a:txBody>
                    <a:bodyPr/>
                    <a:lstStyle/>
                    <a:p>
                      <a:r>
                        <a:rPr lang="en-US" dirty="0" smtClean="0"/>
                        <a:t>Co-existing condition</a:t>
                      </a:r>
                    </a:p>
                    <a:p>
                      <a:r>
                        <a:rPr lang="en-US" dirty="0" smtClean="0"/>
                        <a:t>Social circumstances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695741"/>
              </p:ext>
            </p:extLst>
          </p:nvPr>
        </p:nvGraphicFramePr>
        <p:xfrm>
          <a:off x="4544493" y="1338172"/>
          <a:ext cx="1828800" cy="64008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494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Positive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5216577" y="0"/>
            <a:ext cx="484632" cy="46874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01209" y="468742"/>
            <a:ext cx="1494070" cy="400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22689" y="468742"/>
            <a:ext cx="1693888" cy="400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866681" y="1304144"/>
            <a:ext cx="1424066" cy="1360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</p:cNvCxnSpPr>
          <p:nvPr/>
        </p:nvCxnSpPr>
        <p:spPr>
          <a:xfrm flipH="1">
            <a:off x="8244590" y="1304144"/>
            <a:ext cx="622091" cy="1394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78919"/>
              </p:ext>
            </p:extLst>
          </p:nvPr>
        </p:nvGraphicFramePr>
        <p:xfrm>
          <a:off x="6058500" y="2698230"/>
          <a:ext cx="2758190" cy="734518"/>
        </p:xfrm>
        <a:graphic>
          <a:graphicData uri="http://schemas.openxmlformats.org/drawingml/2006/table">
            <a:tbl>
              <a:tblPr/>
              <a:tblGrid>
                <a:gridCol w="2758190"/>
              </a:tblGrid>
              <a:tr h="734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Dengue with Warning Sign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76346"/>
              </p:ext>
            </p:extLst>
          </p:nvPr>
        </p:nvGraphicFramePr>
        <p:xfrm>
          <a:off x="9548735" y="2698231"/>
          <a:ext cx="2113614" cy="734518"/>
        </p:xfrm>
        <a:graphic>
          <a:graphicData uri="http://schemas.openxmlformats.org/drawingml/2006/table">
            <a:tbl>
              <a:tblPr/>
              <a:tblGrid>
                <a:gridCol w="2113614"/>
              </a:tblGrid>
              <a:tr h="734518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Dengue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31" name="Straight Arrow Connector 30"/>
          <p:cNvCxnSpPr>
            <a:stCxn id="6" idx="2"/>
          </p:cNvCxnSpPr>
          <p:nvPr/>
        </p:nvCxnSpPr>
        <p:spPr>
          <a:xfrm>
            <a:off x="5458893" y="1978252"/>
            <a:ext cx="0" cy="50221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90648"/>
              </p:ext>
            </p:extLst>
          </p:nvPr>
        </p:nvGraphicFramePr>
        <p:xfrm>
          <a:off x="944381" y="2698230"/>
          <a:ext cx="2188564" cy="890415"/>
        </p:xfrm>
        <a:graphic>
          <a:graphicData uri="http://schemas.openxmlformats.org/drawingml/2006/table">
            <a:tbl>
              <a:tblPr/>
              <a:tblGrid>
                <a:gridCol w="2188564"/>
              </a:tblGrid>
              <a:tr h="890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Negative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86070"/>
              </p:ext>
            </p:extLst>
          </p:nvPr>
        </p:nvGraphicFramePr>
        <p:xfrm>
          <a:off x="806996" y="3577890"/>
          <a:ext cx="2563318" cy="914400"/>
        </p:xfrm>
        <a:graphic>
          <a:graphicData uri="http://schemas.openxmlformats.org/drawingml/2006/table">
            <a:tbl>
              <a:tblPr/>
              <a:tblGrid>
                <a:gridCol w="2563318"/>
              </a:tblGrid>
              <a:tr h="838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Dengue without Warning Sign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1888762" y="2001187"/>
            <a:ext cx="29979" cy="663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723869" y="4517409"/>
            <a:ext cx="36692" cy="2482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823881" y="3424303"/>
            <a:ext cx="9085" cy="3576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0697930" y="3424303"/>
            <a:ext cx="20037" cy="3576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36592"/>
              </p:ext>
            </p:extLst>
          </p:nvPr>
        </p:nvGraphicFramePr>
        <p:xfrm>
          <a:off x="44970" y="14989"/>
          <a:ext cx="429769" cy="6843011"/>
        </p:xfrm>
        <a:graphic>
          <a:graphicData uri="http://schemas.openxmlformats.org/drawingml/2006/table">
            <a:tbl>
              <a:tblPr/>
              <a:tblGrid>
                <a:gridCol w="429769"/>
              </a:tblGrid>
              <a:tr h="684301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3988622" y="1648918"/>
            <a:ext cx="530912" cy="48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61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10448"/>
              </p:ext>
            </p:extLst>
          </p:nvPr>
        </p:nvGraphicFramePr>
        <p:xfrm>
          <a:off x="749508" y="189875"/>
          <a:ext cx="11442492" cy="655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164"/>
                <a:gridCol w="3814164"/>
                <a:gridCol w="3814164"/>
              </a:tblGrid>
              <a:tr h="655020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Group A: May be sent home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(Mild)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A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-Who may sent home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criteria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Who do not have warning sign AND Who are able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</a:rPr>
                        <a:t>to tolerate adequate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amount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of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ORAL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Fluids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pass urine at least once in every 6 hours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B: Referred for Hospital Care (Moderate)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B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Referred for in-hospital care</a:t>
                      </a: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criteria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with any of the following features: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o- existing	conditions such as	pregnancy, infancy, old age, diabetes mellitus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circumstance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such as living alone, living far from hospital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OR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Existing warning signs: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 pain or tenderness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Persistent vomiting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ﬂuid accumulation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Mucosal bleeding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Lethargy/ restlessness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Liver enlargement &gt;2cm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Laboratory: increase in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C: Register for Emergency Treatment (Severe)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C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 emergency treatment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criteria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with any of the following features.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plasma leakage with shock and/or ﬂuid accumulation with respiratory distress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bleeding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organ impairment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Metabolic dysfunction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2308485" y="-164892"/>
            <a:ext cx="14990" cy="32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563849" y="-139909"/>
            <a:ext cx="14990" cy="32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75423" y="-164892"/>
            <a:ext cx="14990" cy="32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420662" y="-139909"/>
            <a:ext cx="14990" cy="32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71210"/>
              </p:ext>
            </p:extLst>
          </p:nvPr>
        </p:nvGraphicFramePr>
        <p:xfrm>
          <a:off x="-29980" y="209862"/>
          <a:ext cx="764498" cy="1463040"/>
        </p:xfrm>
        <a:graphic>
          <a:graphicData uri="http://schemas.openxmlformats.org/drawingml/2006/table">
            <a:tbl>
              <a:tblPr/>
              <a:tblGrid>
                <a:gridCol w="764498"/>
              </a:tblGrid>
              <a:tr h="1349115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</a:p>
                    <a:p>
                      <a:r>
                        <a:rPr lang="en-US" dirty="0" smtClean="0"/>
                        <a:t>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U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7283"/>
              </p:ext>
            </p:extLst>
          </p:nvPr>
        </p:nvGraphicFramePr>
        <p:xfrm>
          <a:off x="-14990" y="1678898"/>
          <a:ext cx="719528" cy="5141627"/>
        </p:xfrm>
        <a:graphic>
          <a:graphicData uri="http://schemas.openxmlformats.org/drawingml/2006/table">
            <a:tbl>
              <a:tblPr/>
              <a:tblGrid>
                <a:gridCol w="719528"/>
              </a:tblGrid>
              <a:tr h="5141627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</a:t>
                      </a:r>
                    </a:p>
                    <a:p>
                      <a:r>
                        <a:rPr lang="en-US" dirty="0" smtClean="0"/>
                        <a:t>A</a:t>
                      </a:r>
                    </a:p>
                    <a:p>
                      <a:r>
                        <a:rPr lang="en-US" dirty="0" smtClean="0"/>
                        <a:t>G</a:t>
                      </a:r>
                    </a:p>
                    <a:p>
                      <a:r>
                        <a:rPr lang="en-US" dirty="0" smtClean="0"/>
                        <a:t>E</a:t>
                      </a:r>
                    </a:p>
                    <a:p>
                      <a:r>
                        <a:rPr lang="en-US" dirty="0" smtClean="0"/>
                        <a:t>M</a:t>
                      </a:r>
                    </a:p>
                    <a:p>
                      <a:r>
                        <a:rPr lang="en-US" dirty="0" smtClean="0"/>
                        <a:t>E</a:t>
                      </a:r>
                    </a:p>
                    <a:p>
                      <a:r>
                        <a:rPr lang="en-US" dirty="0" smtClean="0"/>
                        <a:t>N</a:t>
                      </a:r>
                    </a:p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64498" y="209862"/>
          <a:ext cx="11437495" cy="704538"/>
        </p:xfrm>
        <a:graphic>
          <a:graphicData uri="http://schemas.openxmlformats.org/drawingml/2006/table">
            <a:tbl>
              <a:tblPr/>
              <a:tblGrid>
                <a:gridCol w="11437495"/>
              </a:tblGrid>
              <a:tr h="704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79489" y="944380"/>
          <a:ext cx="11377534" cy="719528"/>
        </p:xfrm>
        <a:graphic>
          <a:graphicData uri="http://schemas.openxmlformats.org/drawingml/2006/table">
            <a:tbl>
              <a:tblPr/>
              <a:tblGrid>
                <a:gridCol w="11377534"/>
              </a:tblGrid>
              <a:tr h="719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37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21449"/>
              </p:ext>
            </p:extLst>
          </p:nvPr>
        </p:nvGraphicFramePr>
        <p:xfrm>
          <a:off x="884417" y="464696"/>
          <a:ext cx="11307582" cy="454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194"/>
                <a:gridCol w="3769194"/>
                <a:gridCol w="3769194"/>
              </a:tblGrid>
              <a:tr h="883553">
                <a:tc>
                  <a:txBody>
                    <a:bodyPr/>
                    <a:lstStyle/>
                    <a:p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C</a:t>
                      </a:r>
                      <a:endParaRPr lang="en-US" dirty="0"/>
                    </a:p>
                  </a:txBody>
                  <a:tcPr/>
                </a:tc>
              </a:tr>
              <a:tr h="365846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Laboratory tests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Blood Count (FBC)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Hematocrit (HCT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Laboratory tests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blood Count (FBC)</a:t>
                      </a:r>
                    </a:p>
                    <a:p>
                      <a:pPr lvl="0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Haematocrit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Laboratory tests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blood Count (FBC)</a:t>
                      </a:r>
                    </a:p>
                    <a:p>
                      <a:pPr lvl="0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Haematocrit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organ function tests as indicated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01981"/>
              </p:ext>
            </p:extLst>
          </p:nvPr>
        </p:nvGraphicFramePr>
        <p:xfrm>
          <a:off x="44970" y="509666"/>
          <a:ext cx="749509" cy="4572000"/>
        </p:xfrm>
        <a:graphic>
          <a:graphicData uri="http://schemas.openxmlformats.org/drawingml/2006/table">
            <a:tbl>
              <a:tblPr/>
              <a:tblGrid>
                <a:gridCol w="749509"/>
              </a:tblGrid>
              <a:tr h="4572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Mx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349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for Group 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Adequate rest </a:t>
            </a:r>
            <a:endParaRPr lang="en-US" b="1" dirty="0" smtClean="0"/>
          </a:p>
          <a:p>
            <a:r>
              <a:rPr lang="en-US" b="1" dirty="0" smtClean="0"/>
              <a:t>Adequate </a:t>
            </a:r>
            <a:r>
              <a:rPr lang="en-US" b="1" dirty="0"/>
              <a:t>ﬂuid</a:t>
            </a:r>
          </a:p>
          <a:p>
            <a:r>
              <a:rPr lang="en-US" b="1" dirty="0"/>
              <a:t>I</a:t>
            </a:r>
            <a:r>
              <a:rPr lang="en-US" b="1" dirty="0" smtClean="0"/>
              <a:t>ntake </a:t>
            </a:r>
            <a:r>
              <a:rPr lang="en-US" b="1" dirty="0" err="1"/>
              <a:t>Paracetamol</a:t>
            </a:r>
            <a:r>
              <a:rPr lang="en-US" b="1" dirty="0"/>
              <a:t>, 4 </a:t>
            </a:r>
            <a:r>
              <a:rPr lang="en-US" b="1" dirty="0" smtClean="0"/>
              <a:t>gram max. per </a:t>
            </a:r>
            <a:r>
              <a:rPr lang="en-US" b="1" dirty="0" err="1" smtClean="0"/>
              <a:t>nday</a:t>
            </a:r>
            <a:r>
              <a:rPr lang="en-US" b="1" dirty="0" smtClean="0"/>
              <a:t> </a:t>
            </a:r>
            <a:r>
              <a:rPr lang="en-US" b="1" dirty="0"/>
              <a:t>in adults and accordingly in </a:t>
            </a:r>
            <a:r>
              <a:rPr lang="en-US" b="1" dirty="0" smtClean="0"/>
              <a:t>children</a:t>
            </a:r>
          </a:p>
          <a:p>
            <a:r>
              <a:rPr lang="en-US" b="1" dirty="0" smtClean="0"/>
              <a:t>Tepid Sponging</a:t>
            </a:r>
          </a:p>
          <a:p>
            <a:r>
              <a:rPr lang="en-US" b="1" dirty="0" smtClean="0"/>
              <a:t>Look for mosquito breeding place and eliminate them</a:t>
            </a:r>
            <a:endParaRPr lang="en-US" b="1" dirty="0"/>
          </a:p>
          <a:p>
            <a:r>
              <a:rPr lang="en-US" b="1" dirty="0"/>
              <a:t> </a:t>
            </a:r>
            <a:r>
              <a:rPr lang="en-US" b="1" dirty="0" smtClean="0"/>
              <a:t>patient with stable </a:t>
            </a:r>
            <a:r>
              <a:rPr lang="en-US" b="1" dirty="0" err="1" smtClean="0"/>
              <a:t>Hct</a:t>
            </a:r>
            <a:r>
              <a:rPr lang="en-US" b="1" dirty="0" smtClean="0"/>
              <a:t> can be sent </a:t>
            </a:r>
            <a:r>
              <a:rPr lang="en-US" b="1" dirty="0"/>
              <a:t>home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9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Avoid 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Acetylesalicylic</a:t>
            </a:r>
            <a:r>
              <a:rPr lang="en-US" b="1" dirty="0" smtClean="0"/>
              <a:t> acid</a:t>
            </a:r>
          </a:p>
          <a:p>
            <a:r>
              <a:rPr lang="en-US" b="1" dirty="0" err="1" smtClean="0"/>
              <a:t>Mefenemic</a:t>
            </a:r>
            <a:r>
              <a:rPr lang="en-US" b="1" dirty="0" smtClean="0"/>
              <a:t> acid</a:t>
            </a:r>
          </a:p>
          <a:p>
            <a:r>
              <a:rPr lang="en-US" b="1" dirty="0" err="1" smtClean="0"/>
              <a:t>Ibupofen</a:t>
            </a:r>
            <a:endParaRPr lang="en-US" b="1" dirty="0" smtClean="0"/>
          </a:p>
          <a:p>
            <a:r>
              <a:rPr lang="en-US" b="1" dirty="0" smtClean="0"/>
              <a:t>NSAIDs</a:t>
            </a:r>
          </a:p>
          <a:p>
            <a:r>
              <a:rPr lang="en-US" b="1" dirty="0" smtClean="0"/>
              <a:t>Antibiotics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0075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Monitoring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Daily review for disease progression: Decreasing WBC </a:t>
            </a:r>
            <a:r>
              <a:rPr lang="en-US" b="1" dirty="0" err="1"/>
              <a:t>Defervescence</a:t>
            </a:r>
            <a:r>
              <a:rPr lang="en-US" b="1" dirty="0"/>
              <a:t> Warning signs</a:t>
            </a:r>
          </a:p>
          <a:p>
            <a:r>
              <a:rPr lang="en-US" b="1" dirty="0"/>
              <a:t>Advice for immediate return to hospital if development of any warning signs</a:t>
            </a:r>
          </a:p>
          <a:p>
            <a:r>
              <a:rPr lang="en-US" b="1" dirty="0"/>
              <a:t>Written advice of management</a:t>
            </a:r>
          </a:p>
          <a:p>
            <a:r>
              <a:rPr lang="en-US" b="1" dirty="0"/>
              <a:t>(e.g. home care card for Dengue</a:t>
            </a:r>
          </a:p>
        </p:txBody>
      </p:sp>
    </p:spTree>
    <p:extLst>
      <p:ext uri="{BB962C8B-B14F-4D97-AF65-F5344CB8AC3E}">
        <p14:creationId xmlns:p14="http://schemas.microsoft.com/office/powerpoint/2010/main" val="1495422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Group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Obtain </a:t>
            </a:r>
            <a:r>
              <a:rPr lang="en-US" b="1" dirty="0" smtClean="0">
                <a:solidFill>
                  <a:srgbClr val="FF0000"/>
                </a:solidFill>
              </a:rPr>
              <a:t>reference </a:t>
            </a:r>
            <a:r>
              <a:rPr lang="en-US" b="1" dirty="0" err="1" smtClean="0">
                <a:solidFill>
                  <a:srgbClr val="FF0000"/>
                </a:solidFill>
              </a:rPr>
              <a:t>Hct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before ﬂuid therapy</a:t>
            </a:r>
          </a:p>
          <a:p>
            <a:r>
              <a:rPr lang="en-US" b="1" dirty="0" smtClean="0"/>
              <a:t>Encouragement for oral fluid</a:t>
            </a:r>
          </a:p>
          <a:p>
            <a:r>
              <a:rPr lang="en-US" b="1" dirty="0" smtClean="0"/>
              <a:t>If not tolerated, start intravenous fluid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4089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Indication for I/V fluid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Patient can not have adequate  oral fluid intake or is vomiting</a:t>
            </a:r>
          </a:p>
          <a:p>
            <a:r>
              <a:rPr lang="en-US" b="1" dirty="0" err="1" smtClean="0"/>
              <a:t>Hct</a:t>
            </a:r>
            <a:r>
              <a:rPr lang="en-US" b="1" dirty="0" smtClean="0"/>
              <a:t> increase to 10-20% despite oral rehydration</a:t>
            </a:r>
          </a:p>
          <a:p>
            <a:r>
              <a:rPr lang="en-US" b="1" dirty="0" smtClean="0"/>
              <a:t>Impending shock/ shock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9581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Principles of fluid therapy in DHF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Both crystalloid and colloids are recommended</a:t>
            </a:r>
          </a:p>
          <a:p>
            <a:r>
              <a:rPr lang="en-US" b="1" dirty="0" smtClean="0"/>
              <a:t>Volume and rate should be  just sufficient to maintain effective circulation</a:t>
            </a:r>
          </a:p>
          <a:p>
            <a:r>
              <a:rPr lang="en-US" b="1" dirty="0" smtClean="0"/>
              <a:t>Fluid therapy should not exceed the period of plasma leakage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972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8921"/>
          </a:xfrm>
        </p:spPr>
        <p:txBody>
          <a:bodyPr>
            <a:normAutofit/>
          </a:bodyPr>
          <a:lstStyle/>
          <a:p>
            <a:r>
              <a:rPr lang="en-US" sz="4800" b="1" kern="1500" spc="300" dirty="0" smtClean="0"/>
              <a:t>Introduction</a:t>
            </a:r>
            <a:endParaRPr lang="en-US" sz="4800" b="1" kern="1500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Dengue is </a:t>
            </a:r>
            <a:r>
              <a:rPr lang="en-US" sz="3200" dirty="0" smtClean="0"/>
              <a:t>an </a:t>
            </a:r>
            <a:r>
              <a:rPr lang="en-US" sz="3200" b="1" dirty="0" err="1"/>
              <a:t>arbovirus</a:t>
            </a:r>
            <a:r>
              <a:rPr lang="en-US" sz="3200" dirty="0"/>
              <a:t>, which has </a:t>
            </a:r>
            <a:r>
              <a:rPr lang="en-US" sz="3200" b="1" dirty="0"/>
              <a:t>four</a:t>
            </a:r>
            <a:r>
              <a:rPr lang="en-US" sz="3200" dirty="0"/>
              <a:t> serotypes </a:t>
            </a:r>
            <a:endParaRPr lang="en-US" sz="3200" dirty="0" smtClean="0"/>
          </a:p>
          <a:p>
            <a:r>
              <a:rPr lang="en-US" sz="3200" dirty="0"/>
              <a:t>T</a:t>
            </a:r>
            <a:r>
              <a:rPr lang="en-US" sz="3200" dirty="0" smtClean="0"/>
              <a:t>ransmitted </a:t>
            </a:r>
            <a:r>
              <a:rPr lang="en-US" sz="3200" dirty="0"/>
              <a:t>by</a:t>
            </a:r>
            <a:r>
              <a:rPr lang="en-US" sz="3200" b="1" dirty="0"/>
              <a:t> </a:t>
            </a:r>
            <a:r>
              <a:rPr lang="en-US" sz="3200" b="1" dirty="0" err="1"/>
              <a:t>Aedes</a:t>
            </a:r>
            <a:r>
              <a:rPr lang="en-US" sz="3200" b="1" dirty="0"/>
              <a:t> </a:t>
            </a:r>
            <a:r>
              <a:rPr lang="en-US" sz="3200" dirty="0" smtClean="0"/>
              <a:t>mosquito (</a:t>
            </a:r>
            <a:r>
              <a:rPr lang="en-US" sz="3200" b="1" i="1" dirty="0" err="1" smtClean="0"/>
              <a:t>Aedes</a:t>
            </a:r>
            <a:r>
              <a:rPr lang="en-US" sz="3200" b="1" i="1" dirty="0" smtClean="0"/>
              <a:t>. </a:t>
            </a:r>
            <a:r>
              <a:rPr lang="en-US" sz="3200" b="1" i="1" dirty="0" err="1" smtClean="0"/>
              <a:t>Aegypti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&amp;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Aedes</a:t>
            </a:r>
            <a:r>
              <a:rPr lang="en-US" sz="3200" b="1" i="1" dirty="0"/>
              <a:t>. </a:t>
            </a:r>
            <a:r>
              <a:rPr lang="en-US" sz="3200" b="1" i="1" dirty="0" err="1" smtClean="0"/>
              <a:t>Albopictus</a:t>
            </a:r>
            <a:r>
              <a:rPr lang="en-US" sz="3200" i="1" dirty="0" smtClean="0"/>
              <a:t>) </a:t>
            </a:r>
          </a:p>
          <a:p>
            <a:r>
              <a:rPr lang="en-US" sz="3200" dirty="0" smtClean="0"/>
              <a:t>Infection with one serotype confers </a:t>
            </a:r>
            <a:r>
              <a:rPr lang="en-US" sz="3200" b="1" dirty="0" smtClean="0"/>
              <a:t>lifelong immunity </a:t>
            </a:r>
            <a:r>
              <a:rPr lang="en-US" sz="3200" dirty="0" smtClean="0"/>
              <a:t>to that serotype and </a:t>
            </a:r>
            <a:r>
              <a:rPr lang="en-US" sz="3200" b="1" dirty="0" smtClean="0"/>
              <a:t>cross immunity </a:t>
            </a:r>
            <a:r>
              <a:rPr lang="en-US" sz="3200" dirty="0" smtClean="0"/>
              <a:t>to other serotypes for </a:t>
            </a:r>
            <a:r>
              <a:rPr lang="en-US" sz="3200" dirty="0" smtClean="0"/>
              <a:t>2-3 months </a:t>
            </a:r>
            <a:endParaRPr lang="en-US" sz="3200" dirty="0" smtClean="0"/>
          </a:p>
          <a:p>
            <a:r>
              <a:rPr lang="en-US" sz="3200" b="1" dirty="0" smtClean="0"/>
              <a:t>Secondary infections </a:t>
            </a:r>
            <a:r>
              <a:rPr lang="en-US" sz="3200" dirty="0" smtClean="0"/>
              <a:t>with different serotypes causes </a:t>
            </a:r>
            <a:r>
              <a:rPr lang="en-US" sz="3200" b="1" dirty="0" smtClean="0"/>
              <a:t>more severe form of disease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83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Rate of IV fluid in adults and children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047349"/>
              </p:ext>
            </p:extLst>
          </p:nvPr>
        </p:nvGraphicFramePr>
        <p:xfrm>
          <a:off x="674558" y="1690686"/>
          <a:ext cx="10822896" cy="4755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5392"/>
                <a:gridCol w="3612112"/>
                <a:gridCol w="3605392"/>
              </a:tblGrid>
              <a:tr h="715604">
                <a:tc>
                  <a:txBody>
                    <a:bodyPr/>
                    <a:lstStyle/>
                    <a:p>
                      <a:pPr marL="89535" marR="76835" algn="ctr">
                        <a:lnSpc>
                          <a:spcPts val="133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89535" marR="76835" algn="ctr">
                        <a:lnSpc>
                          <a:spcPts val="133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Note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7495" marR="267970" algn="ctr">
                        <a:lnSpc>
                          <a:spcPts val="133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277495" marR="267970" algn="ctr">
                        <a:lnSpc>
                          <a:spcPts val="133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Children</a:t>
                      </a:r>
                      <a:r>
                        <a:rPr lang="en-US" sz="2800" spc="-25" dirty="0" smtClean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(ml/kg/</a:t>
                      </a:r>
                      <a:r>
                        <a:rPr lang="en-US" sz="2800" dirty="0" err="1">
                          <a:effectLst/>
                        </a:rPr>
                        <a:t>hr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76835" algn="ctr">
                        <a:lnSpc>
                          <a:spcPts val="133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90170" marR="76835" algn="ctr">
                        <a:lnSpc>
                          <a:spcPts val="133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Adult(ml/</a:t>
                      </a:r>
                      <a:r>
                        <a:rPr lang="en-US" sz="2800" dirty="0" err="1" smtClean="0">
                          <a:effectLst/>
                        </a:rPr>
                        <a:t>hr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77066">
                <a:tc>
                  <a:txBody>
                    <a:bodyPr/>
                    <a:lstStyle/>
                    <a:p>
                      <a:pPr marL="90170" marR="768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Half</a:t>
                      </a:r>
                      <a:r>
                        <a:rPr lang="en-US" sz="2800" spc="-2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of</a:t>
                      </a:r>
                      <a:r>
                        <a:rPr lang="en-US" sz="2800" spc="-15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maintenance</a:t>
                      </a:r>
                      <a:r>
                        <a:rPr lang="en-US" sz="2800" spc="-2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(M/2)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7495" marR="26670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68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40-50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15604">
                <a:tc>
                  <a:txBody>
                    <a:bodyPr/>
                    <a:lstStyle/>
                    <a:p>
                      <a:pPr marL="89535" marR="768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Maintenance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68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80-100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15604">
                <a:tc>
                  <a:txBody>
                    <a:bodyPr/>
                    <a:lstStyle/>
                    <a:p>
                      <a:pPr marL="88900" marR="768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M+5%</a:t>
                      </a:r>
                      <a:r>
                        <a:rPr lang="en-US" sz="2800" spc="-15">
                          <a:effectLst/>
                        </a:rPr>
                        <a:t> </a:t>
                      </a:r>
                      <a:r>
                        <a:rPr lang="en-US" sz="2800">
                          <a:effectLst/>
                        </a:rPr>
                        <a:t>deficit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68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100-120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15604">
                <a:tc>
                  <a:txBody>
                    <a:bodyPr/>
                    <a:lstStyle/>
                    <a:p>
                      <a:pPr marL="88900" marR="768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M+7%</a:t>
                      </a:r>
                      <a:r>
                        <a:rPr lang="en-US" sz="2800" spc="-15">
                          <a:effectLst/>
                        </a:rPr>
                        <a:t> </a:t>
                      </a:r>
                      <a:r>
                        <a:rPr lang="en-US" sz="2800">
                          <a:effectLst/>
                        </a:rPr>
                        <a:t>deficit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68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120-150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15604">
                <a:tc>
                  <a:txBody>
                    <a:bodyPr/>
                    <a:lstStyle/>
                    <a:p>
                      <a:pPr marL="89535" marR="768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M+10%</a:t>
                      </a:r>
                      <a:r>
                        <a:rPr lang="en-US" sz="2800" spc="-20">
                          <a:effectLst/>
                        </a:rPr>
                        <a:t> </a:t>
                      </a:r>
                      <a:r>
                        <a:rPr lang="en-US" sz="2800">
                          <a:effectLst/>
                        </a:rPr>
                        <a:t>deficit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7495" marR="26733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7620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300-500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476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41" y="2088100"/>
            <a:ext cx="10515600" cy="1325563"/>
          </a:xfrm>
        </p:spPr>
        <p:txBody>
          <a:bodyPr/>
          <a:lstStyle/>
          <a:p>
            <a:r>
              <a:rPr lang="en-US" b="1" dirty="0"/>
              <a:t>Fluid Management- Group B </a:t>
            </a:r>
          </a:p>
        </p:txBody>
      </p:sp>
    </p:spTree>
    <p:extLst>
      <p:ext uri="{BB962C8B-B14F-4D97-AF65-F5344CB8AC3E}">
        <p14:creationId xmlns:p14="http://schemas.microsoft.com/office/powerpoint/2010/main" val="1032795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73" y="146107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20" y="464637"/>
            <a:ext cx="10972801" cy="677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552" y="1716008"/>
            <a:ext cx="4119797" cy="2755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73" y="1716008"/>
            <a:ext cx="2721647" cy="2201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8052" y="1766695"/>
            <a:ext cx="3121387" cy="2182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035" y="4434927"/>
            <a:ext cx="3512694" cy="1661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693" y="1114362"/>
            <a:ext cx="251132" cy="669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693" y="2649602"/>
            <a:ext cx="249958" cy="670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2786" y="1162662"/>
            <a:ext cx="209862" cy="670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1021" y="3093691"/>
            <a:ext cx="249958" cy="670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1403" y="3764309"/>
            <a:ext cx="249958" cy="670618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764905" y="1813810"/>
          <a:ext cx="3124534" cy="809469"/>
        </p:xfrm>
        <a:graphic>
          <a:graphicData uri="http://schemas.openxmlformats.org/drawingml/2006/table">
            <a:tbl>
              <a:tblPr/>
              <a:tblGrid>
                <a:gridCol w="3124534"/>
              </a:tblGrid>
              <a:tr h="8094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7734925" y="2998033"/>
          <a:ext cx="3154514" cy="509665"/>
        </p:xfrm>
        <a:graphic>
          <a:graphicData uri="http://schemas.openxmlformats.org/drawingml/2006/table">
            <a:tbl>
              <a:tblPr/>
              <a:tblGrid>
                <a:gridCol w="3154514"/>
              </a:tblGrid>
              <a:tr h="5096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87620" y="3314604"/>
          <a:ext cx="1424066" cy="537868"/>
        </p:xfrm>
        <a:graphic>
          <a:graphicData uri="http://schemas.openxmlformats.org/drawingml/2006/table">
            <a:tbl>
              <a:tblPr/>
              <a:tblGrid>
                <a:gridCol w="1424066"/>
              </a:tblGrid>
              <a:tr h="5378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4951" y="1753849"/>
          <a:ext cx="2683239" cy="944381"/>
        </p:xfrm>
        <a:graphic>
          <a:graphicData uri="http://schemas.openxmlformats.org/drawingml/2006/table">
            <a:tbl>
              <a:tblPr/>
              <a:tblGrid>
                <a:gridCol w="2683239"/>
              </a:tblGrid>
              <a:tr h="9443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13" y="2944552"/>
            <a:ext cx="10515600" cy="1325563"/>
          </a:xfrm>
        </p:spPr>
        <p:txBody>
          <a:bodyPr/>
          <a:lstStyle/>
          <a:p>
            <a:r>
              <a:rPr lang="en-US" b="1" dirty="0" smtClean="0"/>
              <a:t>Fluid therapy: Group 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9503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119988"/>
              </p:ext>
            </p:extLst>
          </p:nvPr>
        </p:nvGraphicFramePr>
        <p:xfrm>
          <a:off x="0" y="821429"/>
          <a:ext cx="12192000" cy="60056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23149"/>
                <a:gridCol w="3790141"/>
                <a:gridCol w="4378710"/>
              </a:tblGrid>
              <a:tr h="602637"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</a:t>
                      </a:r>
                      <a:r>
                        <a:rPr lang="en-US" sz="2000" b="1" spc="-2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Circulation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Compensated</a:t>
                      </a:r>
                      <a:r>
                        <a:rPr lang="en-US" sz="2000" b="1" spc="-2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AF"/>
                    </a:solidFill>
                  </a:tcPr>
                </a:tc>
                <a:tc>
                  <a:txBody>
                    <a:bodyPr/>
                    <a:lstStyle/>
                    <a:p>
                      <a:pPr marL="377190" marR="361950" indent="41910">
                        <a:lnSpc>
                          <a:spcPct val="95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Decompensated/</a:t>
                      </a:r>
                      <a:r>
                        <a:rPr lang="en-US" sz="2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Hypotensive</a:t>
                      </a:r>
                      <a:r>
                        <a:rPr lang="en-US" sz="2000" b="1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shock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AF"/>
                    </a:solidFill>
                  </a:tcPr>
                </a:tc>
              </a:tr>
              <a:tr h="925004">
                <a:tc>
                  <a:txBody>
                    <a:bodyPr/>
                    <a:lstStyle/>
                    <a:p>
                      <a:pPr marL="0" marR="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</a:t>
                      </a:r>
                      <a:r>
                        <a:rPr lang="en-US" sz="20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consciousness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300355">
                        <a:lnSpc>
                          <a:spcPct val="93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 consciousness –</a:t>
                      </a:r>
                      <a:r>
                        <a:rPr lang="en-US" sz="2000" spc="-2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shock can be</a:t>
                      </a:r>
                      <a:r>
                        <a:rPr lang="en-US" sz="20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missed</a:t>
                      </a:r>
                      <a:r>
                        <a:rPr lang="en-US" sz="20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 don’t touch the</a:t>
                      </a:r>
                      <a:r>
                        <a:rPr lang="en-US" sz="2000" spc="-2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1435" marR="36195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of mental state-</a:t>
                      </a:r>
                      <a:r>
                        <a:rPr lang="en-US" sz="2000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restless,</a:t>
                      </a:r>
                      <a:r>
                        <a:rPr lang="en-US" sz="2000" spc="-3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combative</a:t>
                      </a:r>
                      <a:r>
                        <a:rPr lang="en-US" sz="2000" spc="-3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20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lethargy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86">
                <a:tc>
                  <a:txBody>
                    <a:bodyPr/>
                    <a:lstStyle/>
                    <a:p>
                      <a:pPr marL="55245" marR="41910">
                        <a:lnSpc>
                          <a:spcPct val="96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Brisk capillary refill time (&lt;2</a:t>
                      </a:r>
                      <a:r>
                        <a:rPr lang="en-US" sz="2000" spc="-2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142875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Prolonged capillary refill</a:t>
                      </a:r>
                      <a:r>
                        <a:rPr lang="en-US" sz="2000" spc="-2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20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(&gt;2</a:t>
                      </a:r>
                      <a:r>
                        <a:rPr lang="en-US" sz="20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marR="126365">
                        <a:lnSpc>
                          <a:spcPct val="9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Mottled skin, very prolonged</a:t>
                      </a:r>
                      <a:r>
                        <a:rPr lang="en-US" sz="2000" spc="-2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capillary</a:t>
                      </a:r>
                      <a:r>
                        <a:rPr lang="en-US" sz="20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refill</a:t>
                      </a:r>
                      <a:r>
                        <a:rPr lang="en-US" sz="20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91">
                <a:tc>
                  <a:txBody>
                    <a:bodyPr/>
                    <a:lstStyle/>
                    <a:p>
                      <a:pPr marL="55245" marR="0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</a:t>
                      </a:r>
                      <a:r>
                        <a:rPr lang="en-US" sz="20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20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pink</a:t>
                      </a:r>
                      <a:r>
                        <a:rPr lang="en-US" sz="20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extremities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0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Cool</a:t>
                      </a:r>
                      <a:r>
                        <a:rPr lang="en-US" sz="20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extremities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marR="0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Cold,</a:t>
                      </a:r>
                      <a:r>
                        <a:rPr lang="en-US" sz="20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clammy</a:t>
                      </a:r>
                      <a:r>
                        <a:rPr lang="en-US" sz="20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extremities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41">
                <a:tc>
                  <a:txBody>
                    <a:bodyPr/>
                    <a:lstStyle/>
                    <a:p>
                      <a:pPr marL="55245" marR="234315">
                        <a:lnSpc>
                          <a:spcPts val="127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volume peripheral</a:t>
                      </a:r>
                      <a:r>
                        <a:rPr lang="en-US" sz="2000" spc="-2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70485">
                        <a:lnSpc>
                          <a:spcPts val="127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Weak&amp; thread peripheral</a:t>
                      </a:r>
                      <a:r>
                        <a:rPr lang="en-US" sz="2000" spc="-2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marR="201930">
                        <a:lnSpc>
                          <a:spcPts val="127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Feeble or absent peripheral</a:t>
                      </a:r>
                      <a:r>
                        <a:rPr lang="en-US" sz="2000" spc="-2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86">
                <a:tc>
                  <a:txBody>
                    <a:bodyPr/>
                    <a:lstStyle/>
                    <a:p>
                      <a:pPr marL="55245" marR="0"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</a:t>
                      </a:r>
                      <a:r>
                        <a:rPr lang="en-US" sz="20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en-US" sz="20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r>
                        <a:rPr lang="en-US" sz="20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20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0"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Tachycardia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marR="365760">
                        <a:lnSpc>
                          <a:spcPct val="9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 tachycardia with</a:t>
                      </a:r>
                      <a:r>
                        <a:rPr lang="en-US" sz="2000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bradycardia</a:t>
                      </a:r>
                      <a:r>
                        <a:rPr lang="en-US" sz="20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20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</a:t>
                      </a:r>
                      <a:r>
                        <a:rPr lang="en-US" sz="20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shock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33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5880" marR="114935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 blood pressure for</a:t>
                      </a:r>
                      <a:r>
                        <a:rPr lang="en-US" sz="2000" spc="-2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124460">
                        <a:lnSpc>
                          <a:spcPct val="9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 systolic pressure</a:t>
                      </a:r>
                      <a:r>
                        <a:rPr lang="en-US" sz="2000" spc="-2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raised diastolic</a:t>
                      </a:r>
                      <a:r>
                        <a:rPr lang="en-US" sz="2000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</a:t>
                      </a:r>
                    </a:p>
                    <a:p>
                      <a:pPr marL="5524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Postural</a:t>
                      </a:r>
                      <a:r>
                        <a:rPr lang="en-US" sz="2000" spc="-3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hypotension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27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Hypotension/unrecordable</a:t>
                      </a:r>
                      <a:r>
                        <a:rPr lang="en-US" sz="2000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41">
                <a:tc>
                  <a:txBody>
                    <a:bodyPr/>
                    <a:lstStyle/>
                    <a:p>
                      <a:pPr marL="55880" marR="137795">
                        <a:lnSpc>
                          <a:spcPts val="127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 pulse pressure for</a:t>
                      </a:r>
                      <a:r>
                        <a:rPr lang="en-US" sz="2000" spc="-2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Narrowing</a:t>
                      </a:r>
                      <a:r>
                        <a:rPr lang="en-US" sz="20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pulse</a:t>
                      </a:r>
                      <a:r>
                        <a:rPr lang="en-US" sz="20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" marR="339090">
                        <a:lnSpc>
                          <a:spcPts val="13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Narrowed pulse pressure</a:t>
                      </a:r>
                      <a:r>
                        <a:rPr lang="en-US" sz="2000" spc="-2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(&lt;20mmHg)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36">
                <a:tc>
                  <a:txBody>
                    <a:bodyPr/>
                    <a:lstStyle/>
                    <a:p>
                      <a:pPr marL="55880" marR="75565">
                        <a:lnSpc>
                          <a:spcPct val="96000"/>
                        </a:lnSpc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 respiratory rate for</a:t>
                      </a:r>
                      <a:r>
                        <a:rPr lang="en-US" sz="2000" spc="-2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588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Tachypnoea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" marR="565150">
                        <a:lnSpc>
                          <a:spcPts val="127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Metabolic acidosis/</a:t>
                      </a:r>
                      <a:r>
                        <a:rPr lang="en-US" sz="2000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hyperpnoea/</a:t>
                      </a:r>
                      <a:r>
                        <a:rPr lang="en-US" sz="2000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Kussmaul’s</a:t>
                      </a:r>
                      <a:r>
                        <a:rPr lang="en-US" sz="2000" spc="-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breathing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8">
                <a:tc>
                  <a:txBody>
                    <a:bodyPr/>
                    <a:lstStyle/>
                    <a:p>
                      <a:pPr marL="5588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</a:t>
                      </a:r>
                      <a:r>
                        <a:rPr lang="en-US" sz="20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urine</a:t>
                      </a:r>
                      <a:r>
                        <a:rPr lang="en-US" sz="20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</a:t>
                      </a:r>
                      <a:r>
                        <a:rPr lang="en-US" sz="20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urine</a:t>
                      </a:r>
                      <a:r>
                        <a:rPr lang="en-US" sz="20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705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Oliguria</a:t>
                      </a:r>
                      <a:r>
                        <a:rPr lang="en-US" sz="20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20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anuria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59763"/>
            <a:ext cx="1016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Clinical symptoms and signs in compensated and decompensated shock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964" y="2718581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IV FLUID THERAY </a:t>
            </a:r>
            <a:r>
              <a:rPr lang="en-US" b="1" i="1" dirty="0"/>
              <a:t>for Compensated Shock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4554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81"/>
            <a:ext cx="12192000" cy="690476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31995"/>
              </p:ext>
            </p:extLst>
          </p:nvPr>
        </p:nvGraphicFramePr>
        <p:xfrm>
          <a:off x="3357797" y="314793"/>
          <a:ext cx="5649709" cy="554637"/>
        </p:xfrm>
        <a:graphic>
          <a:graphicData uri="http://schemas.openxmlformats.org/drawingml/2006/table">
            <a:tbl>
              <a:tblPr/>
              <a:tblGrid>
                <a:gridCol w="5649709"/>
              </a:tblGrid>
              <a:tr h="554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9" y="2577629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IV FLUID THERAY </a:t>
            </a:r>
            <a:r>
              <a:rPr lang="en-US" b="1" dirty="0" smtClean="0"/>
              <a:t>f</a:t>
            </a:r>
            <a:r>
              <a:rPr lang="en-US" b="1" dirty="0" smtClean="0"/>
              <a:t>or </a:t>
            </a:r>
            <a:r>
              <a:rPr lang="en-US" b="1" dirty="0" smtClean="0"/>
              <a:t>decompensated shock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0571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30311" y="-1430312"/>
            <a:ext cx="9331379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stop IV fluid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Cessation of plasma </a:t>
            </a:r>
            <a:r>
              <a:rPr lang="en-US" b="1" dirty="0" smtClean="0"/>
              <a:t>leakage</a:t>
            </a:r>
            <a:endParaRPr lang="en-US" b="1" dirty="0"/>
          </a:p>
          <a:p>
            <a:pPr lvl="0"/>
            <a:r>
              <a:rPr lang="en-US" b="1" dirty="0"/>
              <a:t>Stable BP, pulse and peripheral </a:t>
            </a:r>
            <a:r>
              <a:rPr lang="en-US" b="1" dirty="0" smtClean="0"/>
              <a:t>perfusion</a:t>
            </a:r>
            <a:endParaRPr lang="en-US" b="1" dirty="0"/>
          </a:p>
          <a:p>
            <a:pPr lvl="0"/>
            <a:r>
              <a:rPr lang="en-US" b="1" dirty="0"/>
              <a:t>Hematocrit decreases in the presence of a good pulse </a:t>
            </a:r>
            <a:r>
              <a:rPr lang="en-US" b="1" dirty="0" smtClean="0"/>
              <a:t>volume</a:t>
            </a:r>
            <a:endParaRPr lang="en-US" b="1" dirty="0"/>
          </a:p>
          <a:p>
            <a:pPr lvl="0"/>
            <a:r>
              <a:rPr lang="en-US" b="1" dirty="0" err="1"/>
              <a:t>Apyrexia</a:t>
            </a:r>
            <a:r>
              <a:rPr lang="en-US" b="1" dirty="0"/>
              <a:t> (without the use of antipyretics) for more than 24–48 </a:t>
            </a:r>
            <a:r>
              <a:rPr lang="en-US" b="1" dirty="0" smtClean="0"/>
              <a:t>hours</a:t>
            </a:r>
            <a:endParaRPr lang="en-US" b="1" dirty="0"/>
          </a:p>
          <a:p>
            <a:pPr lvl="0"/>
            <a:r>
              <a:rPr lang="en-US" b="1" dirty="0"/>
              <a:t>Resolving bowel/abdominal </a:t>
            </a:r>
            <a:r>
              <a:rPr lang="en-US" b="1" dirty="0" smtClean="0"/>
              <a:t>symptoms</a:t>
            </a:r>
            <a:endParaRPr lang="en-US" b="1" dirty="0"/>
          </a:p>
          <a:p>
            <a:pPr lvl="0"/>
            <a:r>
              <a:rPr lang="en-US" b="1" dirty="0"/>
              <a:t>Improving urine </a:t>
            </a:r>
            <a:r>
              <a:rPr lang="en-US" b="1" dirty="0" smtClean="0"/>
              <a:t>output</a:t>
            </a:r>
            <a:endParaRPr lang="en-US" b="1" dirty="0"/>
          </a:p>
          <a:p>
            <a:pPr lvl="0"/>
            <a:r>
              <a:rPr lang="en-US" b="1" dirty="0"/>
              <a:t>Continuing intravenous ﬂuid therapy beyond the 48 hours of the critical phase </a:t>
            </a:r>
            <a:r>
              <a:rPr lang="en-US" b="1" dirty="0" smtClean="0"/>
              <a:t>will </a:t>
            </a:r>
            <a:r>
              <a:rPr lang="en-US" b="1" dirty="0"/>
              <a:t>put the patient at risk of pulmonary </a:t>
            </a:r>
            <a:r>
              <a:rPr lang="en-US" b="1" dirty="0" err="1"/>
              <a:t>oedema</a:t>
            </a:r>
            <a:r>
              <a:rPr lang="en-US" b="1" dirty="0"/>
              <a:t> and other complications such as thrombophlebitis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2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600" dirty="0" smtClean="0"/>
              <a:t>Epidemiological triad</a:t>
            </a:r>
            <a:endParaRPr lang="en-US" b="1" spc="6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59353" y="2034867"/>
            <a:ext cx="10304488" cy="4542592"/>
            <a:chOff x="1621" y="186"/>
            <a:chExt cx="7027" cy="357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621" y="547"/>
              <a:ext cx="1515" cy="105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193" y="431"/>
              <a:ext cx="2177" cy="1796"/>
            </a:xfrm>
            <a:custGeom>
              <a:avLst/>
              <a:gdLst>
                <a:gd name="T0" fmla="+- 0 4200 3193"/>
                <a:gd name="T1" fmla="*/ T0 w 2177"/>
                <a:gd name="T2" fmla="+- 0 435 432"/>
                <a:gd name="T3" fmla="*/ 435 h 1796"/>
                <a:gd name="T4" fmla="+- 0 4043 3193"/>
                <a:gd name="T5" fmla="*/ T4 w 2177"/>
                <a:gd name="T6" fmla="+- 0 454 432"/>
                <a:gd name="T7" fmla="*/ 454 h 1796"/>
                <a:gd name="T8" fmla="+- 0 3893 3193"/>
                <a:gd name="T9" fmla="*/ T8 w 2177"/>
                <a:gd name="T10" fmla="+- 0 491 432"/>
                <a:gd name="T11" fmla="*/ 491 h 1796"/>
                <a:gd name="T12" fmla="+- 0 3754 3193"/>
                <a:gd name="T13" fmla="*/ T12 w 2177"/>
                <a:gd name="T14" fmla="+- 0 544 432"/>
                <a:gd name="T15" fmla="*/ 544 h 1796"/>
                <a:gd name="T16" fmla="+- 0 3626 3193"/>
                <a:gd name="T17" fmla="*/ T16 w 2177"/>
                <a:gd name="T18" fmla="+- 0 613 432"/>
                <a:gd name="T19" fmla="*/ 613 h 1796"/>
                <a:gd name="T20" fmla="+- 0 3512 3193"/>
                <a:gd name="T21" fmla="*/ T20 w 2177"/>
                <a:gd name="T22" fmla="+- 0 695 432"/>
                <a:gd name="T23" fmla="*/ 695 h 1796"/>
                <a:gd name="T24" fmla="+- 0 3412 3193"/>
                <a:gd name="T25" fmla="*/ T24 w 2177"/>
                <a:gd name="T26" fmla="+- 0 790 432"/>
                <a:gd name="T27" fmla="*/ 790 h 1796"/>
                <a:gd name="T28" fmla="+- 0 3329 3193"/>
                <a:gd name="T29" fmla="*/ T28 w 2177"/>
                <a:gd name="T30" fmla="+- 0 895 432"/>
                <a:gd name="T31" fmla="*/ 895 h 1796"/>
                <a:gd name="T32" fmla="+- 0 3264 3193"/>
                <a:gd name="T33" fmla="*/ T32 w 2177"/>
                <a:gd name="T34" fmla="+- 0 1010 432"/>
                <a:gd name="T35" fmla="*/ 1010 h 1796"/>
                <a:gd name="T36" fmla="+- 0 3219 3193"/>
                <a:gd name="T37" fmla="*/ T36 w 2177"/>
                <a:gd name="T38" fmla="+- 0 1133 432"/>
                <a:gd name="T39" fmla="*/ 1133 h 1796"/>
                <a:gd name="T40" fmla="+- 0 3196 3193"/>
                <a:gd name="T41" fmla="*/ T40 w 2177"/>
                <a:gd name="T42" fmla="+- 0 1263 432"/>
                <a:gd name="T43" fmla="*/ 1263 h 1796"/>
                <a:gd name="T44" fmla="+- 0 3196 3193"/>
                <a:gd name="T45" fmla="*/ T44 w 2177"/>
                <a:gd name="T46" fmla="+- 0 1397 432"/>
                <a:gd name="T47" fmla="*/ 1397 h 1796"/>
                <a:gd name="T48" fmla="+- 0 3219 3193"/>
                <a:gd name="T49" fmla="*/ T48 w 2177"/>
                <a:gd name="T50" fmla="+- 0 1527 432"/>
                <a:gd name="T51" fmla="*/ 1527 h 1796"/>
                <a:gd name="T52" fmla="+- 0 3264 3193"/>
                <a:gd name="T53" fmla="*/ T52 w 2177"/>
                <a:gd name="T54" fmla="+- 0 1650 432"/>
                <a:gd name="T55" fmla="*/ 1650 h 1796"/>
                <a:gd name="T56" fmla="+- 0 3329 3193"/>
                <a:gd name="T57" fmla="*/ T56 w 2177"/>
                <a:gd name="T58" fmla="+- 0 1765 432"/>
                <a:gd name="T59" fmla="*/ 1765 h 1796"/>
                <a:gd name="T60" fmla="+- 0 3412 3193"/>
                <a:gd name="T61" fmla="*/ T60 w 2177"/>
                <a:gd name="T62" fmla="+- 0 1870 432"/>
                <a:gd name="T63" fmla="*/ 1870 h 1796"/>
                <a:gd name="T64" fmla="+- 0 3512 3193"/>
                <a:gd name="T65" fmla="*/ T64 w 2177"/>
                <a:gd name="T66" fmla="+- 0 1965 432"/>
                <a:gd name="T67" fmla="*/ 1965 h 1796"/>
                <a:gd name="T68" fmla="+- 0 3626 3193"/>
                <a:gd name="T69" fmla="*/ T68 w 2177"/>
                <a:gd name="T70" fmla="+- 0 2047 432"/>
                <a:gd name="T71" fmla="*/ 2047 h 1796"/>
                <a:gd name="T72" fmla="+- 0 3754 3193"/>
                <a:gd name="T73" fmla="*/ T72 w 2177"/>
                <a:gd name="T74" fmla="+- 0 2116 432"/>
                <a:gd name="T75" fmla="*/ 2116 h 1796"/>
                <a:gd name="T76" fmla="+- 0 3893 3193"/>
                <a:gd name="T77" fmla="*/ T76 w 2177"/>
                <a:gd name="T78" fmla="+- 0 2169 432"/>
                <a:gd name="T79" fmla="*/ 2169 h 1796"/>
                <a:gd name="T80" fmla="+- 0 4043 3193"/>
                <a:gd name="T81" fmla="*/ T80 w 2177"/>
                <a:gd name="T82" fmla="+- 0 2206 432"/>
                <a:gd name="T83" fmla="*/ 2206 h 1796"/>
                <a:gd name="T84" fmla="+- 0 4200 3193"/>
                <a:gd name="T85" fmla="*/ T84 w 2177"/>
                <a:gd name="T86" fmla="+- 0 2226 432"/>
                <a:gd name="T87" fmla="*/ 2226 h 1796"/>
                <a:gd name="T88" fmla="+- 0 4362 3193"/>
                <a:gd name="T89" fmla="*/ T88 w 2177"/>
                <a:gd name="T90" fmla="+- 0 2226 432"/>
                <a:gd name="T91" fmla="*/ 2226 h 1796"/>
                <a:gd name="T92" fmla="+- 0 4520 3193"/>
                <a:gd name="T93" fmla="*/ T92 w 2177"/>
                <a:gd name="T94" fmla="+- 0 2206 432"/>
                <a:gd name="T95" fmla="*/ 2206 h 1796"/>
                <a:gd name="T96" fmla="+- 0 4669 3193"/>
                <a:gd name="T97" fmla="*/ T96 w 2177"/>
                <a:gd name="T98" fmla="+- 0 2169 432"/>
                <a:gd name="T99" fmla="*/ 2169 h 1796"/>
                <a:gd name="T100" fmla="+- 0 4808 3193"/>
                <a:gd name="T101" fmla="*/ T100 w 2177"/>
                <a:gd name="T102" fmla="+- 0 2116 432"/>
                <a:gd name="T103" fmla="*/ 2116 h 1796"/>
                <a:gd name="T104" fmla="+- 0 4936 3193"/>
                <a:gd name="T105" fmla="*/ T104 w 2177"/>
                <a:gd name="T106" fmla="+- 0 2047 432"/>
                <a:gd name="T107" fmla="*/ 2047 h 1796"/>
                <a:gd name="T108" fmla="+- 0 5051 3193"/>
                <a:gd name="T109" fmla="*/ T108 w 2177"/>
                <a:gd name="T110" fmla="+- 0 1965 432"/>
                <a:gd name="T111" fmla="*/ 1965 h 1796"/>
                <a:gd name="T112" fmla="+- 0 5151 3193"/>
                <a:gd name="T113" fmla="*/ T112 w 2177"/>
                <a:gd name="T114" fmla="+- 0 1870 432"/>
                <a:gd name="T115" fmla="*/ 1870 h 1796"/>
                <a:gd name="T116" fmla="+- 0 5234 3193"/>
                <a:gd name="T117" fmla="*/ T116 w 2177"/>
                <a:gd name="T118" fmla="+- 0 1765 432"/>
                <a:gd name="T119" fmla="*/ 1765 h 1796"/>
                <a:gd name="T120" fmla="+- 0 5299 3193"/>
                <a:gd name="T121" fmla="*/ T120 w 2177"/>
                <a:gd name="T122" fmla="+- 0 1650 432"/>
                <a:gd name="T123" fmla="*/ 1650 h 1796"/>
                <a:gd name="T124" fmla="+- 0 5344 3193"/>
                <a:gd name="T125" fmla="*/ T124 w 2177"/>
                <a:gd name="T126" fmla="+- 0 1527 432"/>
                <a:gd name="T127" fmla="*/ 1527 h 1796"/>
                <a:gd name="T128" fmla="+- 0 5367 3193"/>
                <a:gd name="T129" fmla="*/ T128 w 2177"/>
                <a:gd name="T130" fmla="+- 0 1397 432"/>
                <a:gd name="T131" fmla="*/ 1397 h 1796"/>
                <a:gd name="T132" fmla="+- 0 5367 3193"/>
                <a:gd name="T133" fmla="*/ T132 w 2177"/>
                <a:gd name="T134" fmla="+- 0 1263 432"/>
                <a:gd name="T135" fmla="*/ 1263 h 1796"/>
                <a:gd name="T136" fmla="+- 0 5344 3193"/>
                <a:gd name="T137" fmla="*/ T136 w 2177"/>
                <a:gd name="T138" fmla="+- 0 1133 432"/>
                <a:gd name="T139" fmla="*/ 1133 h 1796"/>
                <a:gd name="T140" fmla="+- 0 5299 3193"/>
                <a:gd name="T141" fmla="*/ T140 w 2177"/>
                <a:gd name="T142" fmla="+- 0 1010 432"/>
                <a:gd name="T143" fmla="*/ 1010 h 1796"/>
                <a:gd name="T144" fmla="+- 0 5234 3193"/>
                <a:gd name="T145" fmla="*/ T144 w 2177"/>
                <a:gd name="T146" fmla="+- 0 895 432"/>
                <a:gd name="T147" fmla="*/ 895 h 1796"/>
                <a:gd name="T148" fmla="+- 0 5151 3193"/>
                <a:gd name="T149" fmla="*/ T148 w 2177"/>
                <a:gd name="T150" fmla="+- 0 790 432"/>
                <a:gd name="T151" fmla="*/ 790 h 1796"/>
                <a:gd name="T152" fmla="+- 0 5051 3193"/>
                <a:gd name="T153" fmla="*/ T152 w 2177"/>
                <a:gd name="T154" fmla="+- 0 695 432"/>
                <a:gd name="T155" fmla="*/ 695 h 1796"/>
                <a:gd name="T156" fmla="+- 0 4936 3193"/>
                <a:gd name="T157" fmla="*/ T156 w 2177"/>
                <a:gd name="T158" fmla="+- 0 613 432"/>
                <a:gd name="T159" fmla="*/ 613 h 1796"/>
                <a:gd name="T160" fmla="+- 0 4808 3193"/>
                <a:gd name="T161" fmla="*/ T160 w 2177"/>
                <a:gd name="T162" fmla="+- 0 544 432"/>
                <a:gd name="T163" fmla="*/ 544 h 1796"/>
                <a:gd name="T164" fmla="+- 0 4669 3193"/>
                <a:gd name="T165" fmla="*/ T164 w 2177"/>
                <a:gd name="T166" fmla="+- 0 491 432"/>
                <a:gd name="T167" fmla="*/ 491 h 1796"/>
                <a:gd name="T168" fmla="+- 0 4520 3193"/>
                <a:gd name="T169" fmla="*/ T168 w 2177"/>
                <a:gd name="T170" fmla="+- 0 454 432"/>
                <a:gd name="T171" fmla="*/ 454 h 1796"/>
                <a:gd name="T172" fmla="+- 0 4362 3193"/>
                <a:gd name="T173" fmla="*/ T172 w 2177"/>
                <a:gd name="T174" fmla="+- 0 435 432"/>
                <a:gd name="T175" fmla="*/ 435 h 17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2177" h="1796">
                  <a:moveTo>
                    <a:pt x="1088" y="0"/>
                  </a:moveTo>
                  <a:lnTo>
                    <a:pt x="1007" y="3"/>
                  </a:lnTo>
                  <a:lnTo>
                    <a:pt x="927" y="10"/>
                  </a:lnTo>
                  <a:lnTo>
                    <a:pt x="850" y="22"/>
                  </a:lnTo>
                  <a:lnTo>
                    <a:pt x="774" y="38"/>
                  </a:lnTo>
                  <a:lnTo>
                    <a:pt x="700" y="59"/>
                  </a:lnTo>
                  <a:lnTo>
                    <a:pt x="629" y="84"/>
                  </a:lnTo>
                  <a:lnTo>
                    <a:pt x="561" y="112"/>
                  </a:lnTo>
                  <a:lnTo>
                    <a:pt x="495" y="145"/>
                  </a:lnTo>
                  <a:lnTo>
                    <a:pt x="433" y="181"/>
                  </a:lnTo>
                  <a:lnTo>
                    <a:pt x="374" y="220"/>
                  </a:lnTo>
                  <a:lnTo>
                    <a:pt x="319" y="263"/>
                  </a:lnTo>
                  <a:lnTo>
                    <a:pt x="267" y="309"/>
                  </a:lnTo>
                  <a:lnTo>
                    <a:pt x="219" y="358"/>
                  </a:lnTo>
                  <a:lnTo>
                    <a:pt x="175" y="409"/>
                  </a:lnTo>
                  <a:lnTo>
                    <a:pt x="136" y="463"/>
                  </a:lnTo>
                  <a:lnTo>
                    <a:pt x="101" y="519"/>
                  </a:lnTo>
                  <a:lnTo>
                    <a:pt x="71" y="578"/>
                  </a:lnTo>
                  <a:lnTo>
                    <a:pt x="46" y="639"/>
                  </a:lnTo>
                  <a:lnTo>
                    <a:pt x="26" y="701"/>
                  </a:lnTo>
                  <a:lnTo>
                    <a:pt x="11" y="765"/>
                  </a:lnTo>
                  <a:lnTo>
                    <a:pt x="3" y="831"/>
                  </a:lnTo>
                  <a:lnTo>
                    <a:pt x="0" y="898"/>
                  </a:lnTo>
                  <a:lnTo>
                    <a:pt x="3" y="965"/>
                  </a:lnTo>
                  <a:lnTo>
                    <a:pt x="11" y="1031"/>
                  </a:lnTo>
                  <a:lnTo>
                    <a:pt x="26" y="1095"/>
                  </a:lnTo>
                  <a:lnTo>
                    <a:pt x="46" y="1157"/>
                  </a:lnTo>
                  <a:lnTo>
                    <a:pt x="71" y="1218"/>
                  </a:lnTo>
                  <a:lnTo>
                    <a:pt x="101" y="1277"/>
                  </a:lnTo>
                  <a:lnTo>
                    <a:pt x="136" y="1333"/>
                  </a:lnTo>
                  <a:lnTo>
                    <a:pt x="175" y="1387"/>
                  </a:lnTo>
                  <a:lnTo>
                    <a:pt x="219" y="1438"/>
                  </a:lnTo>
                  <a:lnTo>
                    <a:pt x="267" y="1487"/>
                  </a:lnTo>
                  <a:lnTo>
                    <a:pt x="319" y="1533"/>
                  </a:lnTo>
                  <a:lnTo>
                    <a:pt x="374" y="1576"/>
                  </a:lnTo>
                  <a:lnTo>
                    <a:pt x="433" y="1615"/>
                  </a:lnTo>
                  <a:lnTo>
                    <a:pt x="495" y="1651"/>
                  </a:lnTo>
                  <a:lnTo>
                    <a:pt x="561" y="1684"/>
                  </a:lnTo>
                  <a:lnTo>
                    <a:pt x="629" y="1713"/>
                  </a:lnTo>
                  <a:lnTo>
                    <a:pt x="700" y="1737"/>
                  </a:lnTo>
                  <a:lnTo>
                    <a:pt x="774" y="1758"/>
                  </a:lnTo>
                  <a:lnTo>
                    <a:pt x="850" y="1774"/>
                  </a:lnTo>
                  <a:lnTo>
                    <a:pt x="927" y="1786"/>
                  </a:lnTo>
                  <a:lnTo>
                    <a:pt x="1007" y="1794"/>
                  </a:lnTo>
                  <a:lnTo>
                    <a:pt x="1088" y="1796"/>
                  </a:lnTo>
                  <a:lnTo>
                    <a:pt x="1169" y="1794"/>
                  </a:lnTo>
                  <a:lnTo>
                    <a:pt x="1249" y="1786"/>
                  </a:lnTo>
                  <a:lnTo>
                    <a:pt x="1327" y="1774"/>
                  </a:lnTo>
                  <a:lnTo>
                    <a:pt x="1403" y="1758"/>
                  </a:lnTo>
                  <a:lnTo>
                    <a:pt x="1476" y="1737"/>
                  </a:lnTo>
                  <a:lnTo>
                    <a:pt x="1547" y="1713"/>
                  </a:lnTo>
                  <a:lnTo>
                    <a:pt x="1615" y="1684"/>
                  </a:lnTo>
                  <a:lnTo>
                    <a:pt x="1681" y="1651"/>
                  </a:lnTo>
                  <a:lnTo>
                    <a:pt x="1743" y="1615"/>
                  </a:lnTo>
                  <a:lnTo>
                    <a:pt x="1802" y="1576"/>
                  </a:lnTo>
                  <a:lnTo>
                    <a:pt x="1858" y="1533"/>
                  </a:lnTo>
                  <a:lnTo>
                    <a:pt x="1910" y="1487"/>
                  </a:lnTo>
                  <a:lnTo>
                    <a:pt x="1958" y="1438"/>
                  </a:lnTo>
                  <a:lnTo>
                    <a:pt x="2001" y="1387"/>
                  </a:lnTo>
                  <a:lnTo>
                    <a:pt x="2041" y="1333"/>
                  </a:lnTo>
                  <a:lnTo>
                    <a:pt x="2076" y="1277"/>
                  </a:lnTo>
                  <a:lnTo>
                    <a:pt x="2106" y="1218"/>
                  </a:lnTo>
                  <a:lnTo>
                    <a:pt x="2131" y="1157"/>
                  </a:lnTo>
                  <a:lnTo>
                    <a:pt x="2151" y="1095"/>
                  </a:lnTo>
                  <a:lnTo>
                    <a:pt x="2165" y="1031"/>
                  </a:lnTo>
                  <a:lnTo>
                    <a:pt x="2174" y="965"/>
                  </a:lnTo>
                  <a:lnTo>
                    <a:pt x="2177" y="898"/>
                  </a:lnTo>
                  <a:lnTo>
                    <a:pt x="2174" y="831"/>
                  </a:lnTo>
                  <a:lnTo>
                    <a:pt x="2165" y="765"/>
                  </a:lnTo>
                  <a:lnTo>
                    <a:pt x="2151" y="701"/>
                  </a:lnTo>
                  <a:lnTo>
                    <a:pt x="2131" y="639"/>
                  </a:lnTo>
                  <a:lnTo>
                    <a:pt x="2106" y="578"/>
                  </a:lnTo>
                  <a:lnTo>
                    <a:pt x="2076" y="519"/>
                  </a:lnTo>
                  <a:lnTo>
                    <a:pt x="2041" y="463"/>
                  </a:lnTo>
                  <a:lnTo>
                    <a:pt x="2001" y="409"/>
                  </a:lnTo>
                  <a:lnTo>
                    <a:pt x="1958" y="358"/>
                  </a:lnTo>
                  <a:lnTo>
                    <a:pt x="1910" y="309"/>
                  </a:lnTo>
                  <a:lnTo>
                    <a:pt x="1858" y="263"/>
                  </a:lnTo>
                  <a:lnTo>
                    <a:pt x="1802" y="220"/>
                  </a:lnTo>
                  <a:lnTo>
                    <a:pt x="1743" y="181"/>
                  </a:lnTo>
                  <a:lnTo>
                    <a:pt x="1681" y="145"/>
                  </a:lnTo>
                  <a:lnTo>
                    <a:pt x="1615" y="112"/>
                  </a:lnTo>
                  <a:lnTo>
                    <a:pt x="1547" y="84"/>
                  </a:lnTo>
                  <a:lnTo>
                    <a:pt x="1476" y="59"/>
                  </a:lnTo>
                  <a:lnTo>
                    <a:pt x="1403" y="38"/>
                  </a:lnTo>
                  <a:lnTo>
                    <a:pt x="1327" y="22"/>
                  </a:lnTo>
                  <a:lnTo>
                    <a:pt x="1249" y="10"/>
                  </a:lnTo>
                  <a:lnTo>
                    <a:pt x="1169" y="3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49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720" y="431"/>
              <a:ext cx="2177" cy="1796"/>
            </a:xfrm>
            <a:custGeom>
              <a:avLst/>
              <a:gdLst>
                <a:gd name="T0" fmla="+- 0 5727 4720"/>
                <a:gd name="T1" fmla="*/ T0 w 2177"/>
                <a:gd name="T2" fmla="+- 0 435 432"/>
                <a:gd name="T3" fmla="*/ 435 h 1796"/>
                <a:gd name="T4" fmla="+- 0 5570 4720"/>
                <a:gd name="T5" fmla="*/ T4 w 2177"/>
                <a:gd name="T6" fmla="+- 0 454 432"/>
                <a:gd name="T7" fmla="*/ 454 h 1796"/>
                <a:gd name="T8" fmla="+- 0 5421 4720"/>
                <a:gd name="T9" fmla="*/ T8 w 2177"/>
                <a:gd name="T10" fmla="+- 0 491 432"/>
                <a:gd name="T11" fmla="*/ 491 h 1796"/>
                <a:gd name="T12" fmla="+- 0 5281 4720"/>
                <a:gd name="T13" fmla="*/ T12 w 2177"/>
                <a:gd name="T14" fmla="+- 0 544 432"/>
                <a:gd name="T15" fmla="*/ 544 h 1796"/>
                <a:gd name="T16" fmla="+- 0 5154 4720"/>
                <a:gd name="T17" fmla="*/ T16 w 2177"/>
                <a:gd name="T18" fmla="+- 0 613 432"/>
                <a:gd name="T19" fmla="*/ 613 h 1796"/>
                <a:gd name="T20" fmla="+- 0 5039 4720"/>
                <a:gd name="T21" fmla="*/ T20 w 2177"/>
                <a:gd name="T22" fmla="+- 0 695 432"/>
                <a:gd name="T23" fmla="*/ 695 h 1796"/>
                <a:gd name="T24" fmla="+- 0 4939 4720"/>
                <a:gd name="T25" fmla="*/ T24 w 2177"/>
                <a:gd name="T26" fmla="+- 0 790 432"/>
                <a:gd name="T27" fmla="*/ 790 h 1796"/>
                <a:gd name="T28" fmla="+- 0 4856 4720"/>
                <a:gd name="T29" fmla="*/ T28 w 2177"/>
                <a:gd name="T30" fmla="+- 0 895 432"/>
                <a:gd name="T31" fmla="*/ 895 h 1796"/>
                <a:gd name="T32" fmla="+- 0 4791 4720"/>
                <a:gd name="T33" fmla="*/ T32 w 2177"/>
                <a:gd name="T34" fmla="+- 0 1010 432"/>
                <a:gd name="T35" fmla="*/ 1010 h 1796"/>
                <a:gd name="T36" fmla="+- 0 4746 4720"/>
                <a:gd name="T37" fmla="*/ T36 w 2177"/>
                <a:gd name="T38" fmla="+- 0 1133 432"/>
                <a:gd name="T39" fmla="*/ 1133 h 1796"/>
                <a:gd name="T40" fmla="+- 0 4723 4720"/>
                <a:gd name="T41" fmla="*/ T40 w 2177"/>
                <a:gd name="T42" fmla="+- 0 1263 432"/>
                <a:gd name="T43" fmla="*/ 1263 h 1796"/>
                <a:gd name="T44" fmla="+- 0 4723 4720"/>
                <a:gd name="T45" fmla="*/ T44 w 2177"/>
                <a:gd name="T46" fmla="+- 0 1397 432"/>
                <a:gd name="T47" fmla="*/ 1397 h 1796"/>
                <a:gd name="T48" fmla="+- 0 4746 4720"/>
                <a:gd name="T49" fmla="*/ T48 w 2177"/>
                <a:gd name="T50" fmla="+- 0 1527 432"/>
                <a:gd name="T51" fmla="*/ 1527 h 1796"/>
                <a:gd name="T52" fmla="+- 0 4791 4720"/>
                <a:gd name="T53" fmla="*/ T52 w 2177"/>
                <a:gd name="T54" fmla="+- 0 1650 432"/>
                <a:gd name="T55" fmla="*/ 1650 h 1796"/>
                <a:gd name="T56" fmla="+- 0 4856 4720"/>
                <a:gd name="T57" fmla="*/ T56 w 2177"/>
                <a:gd name="T58" fmla="+- 0 1765 432"/>
                <a:gd name="T59" fmla="*/ 1765 h 1796"/>
                <a:gd name="T60" fmla="+- 0 4939 4720"/>
                <a:gd name="T61" fmla="*/ T60 w 2177"/>
                <a:gd name="T62" fmla="+- 0 1870 432"/>
                <a:gd name="T63" fmla="*/ 1870 h 1796"/>
                <a:gd name="T64" fmla="+- 0 5039 4720"/>
                <a:gd name="T65" fmla="*/ T64 w 2177"/>
                <a:gd name="T66" fmla="+- 0 1965 432"/>
                <a:gd name="T67" fmla="*/ 1965 h 1796"/>
                <a:gd name="T68" fmla="+- 0 5154 4720"/>
                <a:gd name="T69" fmla="*/ T68 w 2177"/>
                <a:gd name="T70" fmla="+- 0 2047 432"/>
                <a:gd name="T71" fmla="*/ 2047 h 1796"/>
                <a:gd name="T72" fmla="+- 0 5281 4720"/>
                <a:gd name="T73" fmla="*/ T72 w 2177"/>
                <a:gd name="T74" fmla="+- 0 2116 432"/>
                <a:gd name="T75" fmla="*/ 2116 h 1796"/>
                <a:gd name="T76" fmla="+- 0 5421 4720"/>
                <a:gd name="T77" fmla="*/ T76 w 2177"/>
                <a:gd name="T78" fmla="+- 0 2169 432"/>
                <a:gd name="T79" fmla="*/ 2169 h 1796"/>
                <a:gd name="T80" fmla="+- 0 5570 4720"/>
                <a:gd name="T81" fmla="*/ T80 w 2177"/>
                <a:gd name="T82" fmla="+- 0 2206 432"/>
                <a:gd name="T83" fmla="*/ 2206 h 1796"/>
                <a:gd name="T84" fmla="+- 0 5727 4720"/>
                <a:gd name="T85" fmla="*/ T84 w 2177"/>
                <a:gd name="T86" fmla="+- 0 2226 432"/>
                <a:gd name="T87" fmla="*/ 2226 h 1796"/>
                <a:gd name="T88" fmla="+- 0 5890 4720"/>
                <a:gd name="T89" fmla="*/ T88 w 2177"/>
                <a:gd name="T90" fmla="+- 0 2226 432"/>
                <a:gd name="T91" fmla="*/ 2226 h 1796"/>
                <a:gd name="T92" fmla="+- 0 6047 4720"/>
                <a:gd name="T93" fmla="*/ T92 w 2177"/>
                <a:gd name="T94" fmla="+- 0 2206 432"/>
                <a:gd name="T95" fmla="*/ 2206 h 1796"/>
                <a:gd name="T96" fmla="+- 0 6197 4720"/>
                <a:gd name="T97" fmla="*/ T96 w 2177"/>
                <a:gd name="T98" fmla="+- 0 2169 432"/>
                <a:gd name="T99" fmla="*/ 2169 h 1796"/>
                <a:gd name="T100" fmla="+- 0 6336 4720"/>
                <a:gd name="T101" fmla="*/ T100 w 2177"/>
                <a:gd name="T102" fmla="+- 0 2116 432"/>
                <a:gd name="T103" fmla="*/ 2116 h 1796"/>
                <a:gd name="T104" fmla="+- 0 6464 4720"/>
                <a:gd name="T105" fmla="*/ T104 w 2177"/>
                <a:gd name="T106" fmla="+- 0 2047 432"/>
                <a:gd name="T107" fmla="*/ 2047 h 1796"/>
                <a:gd name="T108" fmla="+- 0 6578 4720"/>
                <a:gd name="T109" fmla="*/ T108 w 2177"/>
                <a:gd name="T110" fmla="+- 0 1965 432"/>
                <a:gd name="T111" fmla="*/ 1965 h 1796"/>
                <a:gd name="T112" fmla="+- 0 6678 4720"/>
                <a:gd name="T113" fmla="*/ T112 w 2177"/>
                <a:gd name="T114" fmla="+- 0 1870 432"/>
                <a:gd name="T115" fmla="*/ 1870 h 1796"/>
                <a:gd name="T116" fmla="+- 0 6761 4720"/>
                <a:gd name="T117" fmla="*/ T116 w 2177"/>
                <a:gd name="T118" fmla="+- 0 1765 432"/>
                <a:gd name="T119" fmla="*/ 1765 h 1796"/>
                <a:gd name="T120" fmla="+- 0 6826 4720"/>
                <a:gd name="T121" fmla="*/ T120 w 2177"/>
                <a:gd name="T122" fmla="+- 0 1650 432"/>
                <a:gd name="T123" fmla="*/ 1650 h 1796"/>
                <a:gd name="T124" fmla="+- 0 6871 4720"/>
                <a:gd name="T125" fmla="*/ T124 w 2177"/>
                <a:gd name="T126" fmla="+- 0 1527 432"/>
                <a:gd name="T127" fmla="*/ 1527 h 1796"/>
                <a:gd name="T128" fmla="+- 0 6894 4720"/>
                <a:gd name="T129" fmla="*/ T128 w 2177"/>
                <a:gd name="T130" fmla="+- 0 1397 432"/>
                <a:gd name="T131" fmla="*/ 1397 h 1796"/>
                <a:gd name="T132" fmla="+- 0 6894 4720"/>
                <a:gd name="T133" fmla="*/ T132 w 2177"/>
                <a:gd name="T134" fmla="+- 0 1263 432"/>
                <a:gd name="T135" fmla="*/ 1263 h 1796"/>
                <a:gd name="T136" fmla="+- 0 6871 4720"/>
                <a:gd name="T137" fmla="*/ T136 w 2177"/>
                <a:gd name="T138" fmla="+- 0 1133 432"/>
                <a:gd name="T139" fmla="*/ 1133 h 1796"/>
                <a:gd name="T140" fmla="+- 0 6826 4720"/>
                <a:gd name="T141" fmla="*/ T140 w 2177"/>
                <a:gd name="T142" fmla="+- 0 1010 432"/>
                <a:gd name="T143" fmla="*/ 1010 h 1796"/>
                <a:gd name="T144" fmla="+- 0 6761 4720"/>
                <a:gd name="T145" fmla="*/ T144 w 2177"/>
                <a:gd name="T146" fmla="+- 0 895 432"/>
                <a:gd name="T147" fmla="*/ 895 h 1796"/>
                <a:gd name="T148" fmla="+- 0 6678 4720"/>
                <a:gd name="T149" fmla="*/ T148 w 2177"/>
                <a:gd name="T150" fmla="+- 0 790 432"/>
                <a:gd name="T151" fmla="*/ 790 h 1796"/>
                <a:gd name="T152" fmla="+- 0 6578 4720"/>
                <a:gd name="T153" fmla="*/ T152 w 2177"/>
                <a:gd name="T154" fmla="+- 0 695 432"/>
                <a:gd name="T155" fmla="*/ 695 h 1796"/>
                <a:gd name="T156" fmla="+- 0 6464 4720"/>
                <a:gd name="T157" fmla="*/ T156 w 2177"/>
                <a:gd name="T158" fmla="+- 0 613 432"/>
                <a:gd name="T159" fmla="*/ 613 h 1796"/>
                <a:gd name="T160" fmla="+- 0 6336 4720"/>
                <a:gd name="T161" fmla="*/ T160 w 2177"/>
                <a:gd name="T162" fmla="+- 0 544 432"/>
                <a:gd name="T163" fmla="*/ 544 h 1796"/>
                <a:gd name="T164" fmla="+- 0 6197 4720"/>
                <a:gd name="T165" fmla="*/ T164 w 2177"/>
                <a:gd name="T166" fmla="+- 0 491 432"/>
                <a:gd name="T167" fmla="*/ 491 h 1796"/>
                <a:gd name="T168" fmla="+- 0 6047 4720"/>
                <a:gd name="T169" fmla="*/ T168 w 2177"/>
                <a:gd name="T170" fmla="+- 0 454 432"/>
                <a:gd name="T171" fmla="*/ 454 h 1796"/>
                <a:gd name="T172" fmla="+- 0 5890 4720"/>
                <a:gd name="T173" fmla="*/ T172 w 2177"/>
                <a:gd name="T174" fmla="+- 0 435 432"/>
                <a:gd name="T175" fmla="*/ 435 h 17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2177" h="1796">
                  <a:moveTo>
                    <a:pt x="1089" y="0"/>
                  </a:moveTo>
                  <a:lnTo>
                    <a:pt x="1007" y="3"/>
                  </a:lnTo>
                  <a:lnTo>
                    <a:pt x="928" y="10"/>
                  </a:lnTo>
                  <a:lnTo>
                    <a:pt x="850" y="22"/>
                  </a:lnTo>
                  <a:lnTo>
                    <a:pt x="774" y="38"/>
                  </a:lnTo>
                  <a:lnTo>
                    <a:pt x="701" y="59"/>
                  </a:lnTo>
                  <a:lnTo>
                    <a:pt x="630" y="84"/>
                  </a:lnTo>
                  <a:lnTo>
                    <a:pt x="561" y="112"/>
                  </a:lnTo>
                  <a:lnTo>
                    <a:pt x="496" y="145"/>
                  </a:lnTo>
                  <a:lnTo>
                    <a:pt x="434" y="181"/>
                  </a:lnTo>
                  <a:lnTo>
                    <a:pt x="375" y="220"/>
                  </a:lnTo>
                  <a:lnTo>
                    <a:pt x="319" y="263"/>
                  </a:lnTo>
                  <a:lnTo>
                    <a:pt x="267" y="309"/>
                  </a:lnTo>
                  <a:lnTo>
                    <a:pt x="219" y="358"/>
                  </a:lnTo>
                  <a:lnTo>
                    <a:pt x="176" y="409"/>
                  </a:lnTo>
                  <a:lnTo>
                    <a:pt x="136" y="463"/>
                  </a:lnTo>
                  <a:lnTo>
                    <a:pt x="101" y="519"/>
                  </a:lnTo>
                  <a:lnTo>
                    <a:pt x="71" y="578"/>
                  </a:lnTo>
                  <a:lnTo>
                    <a:pt x="46" y="639"/>
                  </a:lnTo>
                  <a:lnTo>
                    <a:pt x="26" y="701"/>
                  </a:lnTo>
                  <a:lnTo>
                    <a:pt x="12" y="765"/>
                  </a:lnTo>
                  <a:lnTo>
                    <a:pt x="3" y="831"/>
                  </a:lnTo>
                  <a:lnTo>
                    <a:pt x="0" y="898"/>
                  </a:lnTo>
                  <a:lnTo>
                    <a:pt x="3" y="965"/>
                  </a:lnTo>
                  <a:lnTo>
                    <a:pt x="12" y="1031"/>
                  </a:lnTo>
                  <a:lnTo>
                    <a:pt x="26" y="1095"/>
                  </a:lnTo>
                  <a:lnTo>
                    <a:pt x="46" y="1157"/>
                  </a:lnTo>
                  <a:lnTo>
                    <a:pt x="71" y="1218"/>
                  </a:lnTo>
                  <a:lnTo>
                    <a:pt x="101" y="1277"/>
                  </a:lnTo>
                  <a:lnTo>
                    <a:pt x="136" y="1333"/>
                  </a:lnTo>
                  <a:lnTo>
                    <a:pt x="176" y="1387"/>
                  </a:lnTo>
                  <a:lnTo>
                    <a:pt x="219" y="1438"/>
                  </a:lnTo>
                  <a:lnTo>
                    <a:pt x="267" y="1487"/>
                  </a:lnTo>
                  <a:lnTo>
                    <a:pt x="319" y="1533"/>
                  </a:lnTo>
                  <a:lnTo>
                    <a:pt x="375" y="1576"/>
                  </a:lnTo>
                  <a:lnTo>
                    <a:pt x="434" y="1615"/>
                  </a:lnTo>
                  <a:lnTo>
                    <a:pt x="496" y="1651"/>
                  </a:lnTo>
                  <a:lnTo>
                    <a:pt x="561" y="1684"/>
                  </a:lnTo>
                  <a:lnTo>
                    <a:pt x="630" y="1713"/>
                  </a:lnTo>
                  <a:lnTo>
                    <a:pt x="701" y="1737"/>
                  </a:lnTo>
                  <a:lnTo>
                    <a:pt x="774" y="1758"/>
                  </a:lnTo>
                  <a:lnTo>
                    <a:pt x="850" y="1774"/>
                  </a:lnTo>
                  <a:lnTo>
                    <a:pt x="928" y="1786"/>
                  </a:lnTo>
                  <a:lnTo>
                    <a:pt x="1007" y="1794"/>
                  </a:lnTo>
                  <a:lnTo>
                    <a:pt x="1089" y="1796"/>
                  </a:lnTo>
                  <a:lnTo>
                    <a:pt x="1170" y="1794"/>
                  </a:lnTo>
                  <a:lnTo>
                    <a:pt x="1250" y="1786"/>
                  </a:lnTo>
                  <a:lnTo>
                    <a:pt x="1327" y="1774"/>
                  </a:lnTo>
                  <a:lnTo>
                    <a:pt x="1403" y="1758"/>
                  </a:lnTo>
                  <a:lnTo>
                    <a:pt x="1477" y="1737"/>
                  </a:lnTo>
                  <a:lnTo>
                    <a:pt x="1548" y="1713"/>
                  </a:lnTo>
                  <a:lnTo>
                    <a:pt x="1616" y="1684"/>
                  </a:lnTo>
                  <a:lnTo>
                    <a:pt x="1681" y="1651"/>
                  </a:lnTo>
                  <a:lnTo>
                    <a:pt x="1744" y="1615"/>
                  </a:lnTo>
                  <a:lnTo>
                    <a:pt x="1803" y="1576"/>
                  </a:lnTo>
                  <a:lnTo>
                    <a:pt x="1858" y="1533"/>
                  </a:lnTo>
                  <a:lnTo>
                    <a:pt x="1910" y="1487"/>
                  </a:lnTo>
                  <a:lnTo>
                    <a:pt x="1958" y="1438"/>
                  </a:lnTo>
                  <a:lnTo>
                    <a:pt x="2002" y="1387"/>
                  </a:lnTo>
                  <a:lnTo>
                    <a:pt x="2041" y="1333"/>
                  </a:lnTo>
                  <a:lnTo>
                    <a:pt x="2076" y="1277"/>
                  </a:lnTo>
                  <a:lnTo>
                    <a:pt x="2106" y="1218"/>
                  </a:lnTo>
                  <a:lnTo>
                    <a:pt x="2131" y="1157"/>
                  </a:lnTo>
                  <a:lnTo>
                    <a:pt x="2151" y="1095"/>
                  </a:lnTo>
                  <a:lnTo>
                    <a:pt x="2165" y="1031"/>
                  </a:lnTo>
                  <a:lnTo>
                    <a:pt x="2174" y="965"/>
                  </a:lnTo>
                  <a:lnTo>
                    <a:pt x="2177" y="898"/>
                  </a:lnTo>
                  <a:lnTo>
                    <a:pt x="2174" y="831"/>
                  </a:lnTo>
                  <a:lnTo>
                    <a:pt x="2165" y="765"/>
                  </a:lnTo>
                  <a:lnTo>
                    <a:pt x="2151" y="701"/>
                  </a:lnTo>
                  <a:lnTo>
                    <a:pt x="2131" y="639"/>
                  </a:lnTo>
                  <a:lnTo>
                    <a:pt x="2106" y="578"/>
                  </a:lnTo>
                  <a:lnTo>
                    <a:pt x="2076" y="519"/>
                  </a:lnTo>
                  <a:lnTo>
                    <a:pt x="2041" y="463"/>
                  </a:lnTo>
                  <a:lnTo>
                    <a:pt x="2002" y="409"/>
                  </a:lnTo>
                  <a:lnTo>
                    <a:pt x="1958" y="358"/>
                  </a:lnTo>
                  <a:lnTo>
                    <a:pt x="1910" y="309"/>
                  </a:lnTo>
                  <a:lnTo>
                    <a:pt x="1858" y="263"/>
                  </a:lnTo>
                  <a:lnTo>
                    <a:pt x="1803" y="220"/>
                  </a:lnTo>
                  <a:lnTo>
                    <a:pt x="1744" y="181"/>
                  </a:lnTo>
                  <a:lnTo>
                    <a:pt x="1681" y="145"/>
                  </a:lnTo>
                  <a:lnTo>
                    <a:pt x="1616" y="112"/>
                  </a:lnTo>
                  <a:lnTo>
                    <a:pt x="1548" y="84"/>
                  </a:lnTo>
                  <a:lnTo>
                    <a:pt x="1477" y="59"/>
                  </a:lnTo>
                  <a:lnTo>
                    <a:pt x="1403" y="38"/>
                  </a:lnTo>
                  <a:lnTo>
                    <a:pt x="1327" y="22"/>
                  </a:lnTo>
                  <a:lnTo>
                    <a:pt x="1250" y="10"/>
                  </a:lnTo>
                  <a:lnTo>
                    <a:pt x="1170" y="3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6DCFF6">
                <a:alpha val="721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956" y="1424"/>
              <a:ext cx="2177" cy="1796"/>
            </a:xfrm>
            <a:custGeom>
              <a:avLst/>
              <a:gdLst>
                <a:gd name="T0" fmla="+- 0 4963 3956"/>
                <a:gd name="T1" fmla="*/ T0 w 2177"/>
                <a:gd name="T2" fmla="+- 0 1427 1425"/>
                <a:gd name="T3" fmla="*/ 1427 h 1796"/>
                <a:gd name="T4" fmla="+- 0 4806 3956"/>
                <a:gd name="T5" fmla="*/ T4 w 2177"/>
                <a:gd name="T6" fmla="+- 0 1447 1425"/>
                <a:gd name="T7" fmla="*/ 1447 h 1796"/>
                <a:gd name="T8" fmla="+- 0 4657 3956"/>
                <a:gd name="T9" fmla="*/ T8 w 2177"/>
                <a:gd name="T10" fmla="+- 0 1484 1425"/>
                <a:gd name="T11" fmla="*/ 1484 h 1796"/>
                <a:gd name="T12" fmla="+- 0 4517 3956"/>
                <a:gd name="T13" fmla="*/ T12 w 2177"/>
                <a:gd name="T14" fmla="+- 0 1537 1425"/>
                <a:gd name="T15" fmla="*/ 1537 h 1796"/>
                <a:gd name="T16" fmla="+- 0 4389 3956"/>
                <a:gd name="T17" fmla="*/ T16 w 2177"/>
                <a:gd name="T18" fmla="+- 0 1606 1425"/>
                <a:gd name="T19" fmla="*/ 1606 h 1796"/>
                <a:gd name="T20" fmla="+- 0 4275 3956"/>
                <a:gd name="T21" fmla="*/ T20 w 2177"/>
                <a:gd name="T22" fmla="+- 0 1688 1425"/>
                <a:gd name="T23" fmla="*/ 1688 h 1796"/>
                <a:gd name="T24" fmla="+- 0 4175 3956"/>
                <a:gd name="T25" fmla="*/ T24 w 2177"/>
                <a:gd name="T26" fmla="+- 0 1782 1425"/>
                <a:gd name="T27" fmla="*/ 1782 h 1796"/>
                <a:gd name="T28" fmla="+- 0 4092 3956"/>
                <a:gd name="T29" fmla="*/ T28 w 2177"/>
                <a:gd name="T30" fmla="+- 0 1888 1425"/>
                <a:gd name="T31" fmla="*/ 1888 h 1796"/>
                <a:gd name="T32" fmla="+- 0 4027 3956"/>
                <a:gd name="T33" fmla="*/ T32 w 2177"/>
                <a:gd name="T34" fmla="+- 0 2003 1425"/>
                <a:gd name="T35" fmla="*/ 2003 h 1796"/>
                <a:gd name="T36" fmla="+- 0 3982 3956"/>
                <a:gd name="T37" fmla="*/ T36 w 2177"/>
                <a:gd name="T38" fmla="+- 0 2126 1425"/>
                <a:gd name="T39" fmla="*/ 2126 h 1796"/>
                <a:gd name="T40" fmla="+- 0 3959 3956"/>
                <a:gd name="T41" fmla="*/ T40 w 2177"/>
                <a:gd name="T42" fmla="+- 0 2256 1425"/>
                <a:gd name="T43" fmla="*/ 2256 h 1796"/>
                <a:gd name="T44" fmla="+- 0 3959 3956"/>
                <a:gd name="T45" fmla="*/ T44 w 2177"/>
                <a:gd name="T46" fmla="+- 0 2390 1425"/>
                <a:gd name="T47" fmla="*/ 2390 h 1796"/>
                <a:gd name="T48" fmla="+- 0 3982 3956"/>
                <a:gd name="T49" fmla="*/ T48 w 2177"/>
                <a:gd name="T50" fmla="+- 0 2520 1425"/>
                <a:gd name="T51" fmla="*/ 2520 h 1796"/>
                <a:gd name="T52" fmla="+- 0 4027 3956"/>
                <a:gd name="T53" fmla="*/ T52 w 2177"/>
                <a:gd name="T54" fmla="+- 0 2643 1425"/>
                <a:gd name="T55" fmla="*/ 2643 h 1796"/>
                <a:gd name="T56" fmla="+- 0 4092 3956"/>
                <a:gd name="T57" fmla="*/ T56 w 2177"/>
                <a:gd name="T58" fmla="+- 0 2758 1425"/>
                <a:gd name="T59" fmla="*/ 2758 h 1796"/>
                <a:gd name="T60" fmla="+- 0 4175 3956"/>
                <a:gd name="T61" fmla="*/ T60 w 2177"/>
                <a:gd name="T62" fmla="+- 0 2863 1425"/>
                <a:gd name="T63" fmla="*/ 2863 h 1796"/>
                <a:gd name="T64" fmla="+- 0 4275 3956"/>
                <a:gd name="T65" fmla="*/ T64 w 2177"/>
                <a:gd name="T66" fmla="+- 0 2958 1425"/>
                <a:gd name="T67" fmla="*/ 2958 h 1796"/>
                <a:gd name="T68" fmla="+- 0 4389 3956"/>
                <a:gd name="T69" fmla="*/ T68 w 2177"/>
                <a:gd name="T70" fmla="+- 0 3040 1425"/>
                <a:gd name="T71" fmla="*/ 3040 h 1796"/>
                <a:gd name="T72" fmla="+- 0 4517 3956"/>
                <a:gd name="T73" fmla="*/ T72 w 2177"/>
                <a:gd name="T74" fmla="+- 0 3109 1425"/>
                <a:gd name="T75" fmla="*/ 3109 h 1796"/>
                <a:gd name="T76" fmla="+- 0 4657 3956"/>
                <a:gd name="T77" fmla="*/ T76 w 2177"/>
                <a:gd name="T78" fmla="+- 0 3162 1425"/>
                <a:gd name="T79" fmla="*/ 3162 h 1796"/>
                <a:gd name="T80" fmla="+- 0 4806 3956"/>
                <a:gd name="T81" fmla="*/ T80 w 2177"/>
                <a:gd name="T82" fmla="+- 0 3199 1425"/>
                <a:gd name="T83" fmla="*/ 3199 h 1796"/>
                <a:gd name="T84" fmla="+- 0 4963 3956"/>
                <a:gd name="T85" fmla="*/ T84 w 2177"/>
                <a:gd name="T86" fmla="+- 0 3218 1425"/>
                <a:gd name="T87" fmla="*/ 3218 h 1796"/>
                <a:gd name="T88" fmla="+- 0 5126 3956"/>
                <a:gd name="T89" fmla="*/ T88 w 2177"/>
                <a:gd name="T90" fmla="+- 0 3218 1425"/>
                <a:gd name="T91" fmla="*/ 3218 h 1796"/>
                <a:gd name="T92" fmla="+- 0 5283 3956"/>
                <a:gd name="T93" fmla="*/ T92 w 2177"/>
                <a:gd name="T94" fmla="+- 0 3199 1425"/>
                <a:gd name="T95" fmla="*/ 3199 h 1796"/>
                <a:gd name="T96" fmla="+- 0 5432 3956"/>
                <a:gd name="T97" fmla="*/ T96 w 2177"/>
                <a:gd name="T98" fmla="+- 0 3162 1425"/>
                <a:gd name="T99" fmla="*/ 3162 h 1796"/>
                <a:gd name="T100" fmla="+- 0 5572 3956"/>
                <a:gd name="T101" fmla="*/ T100 w 2177"/>
                <a:gd name="T102" fmla="+- 0 3109 1425"/>
                <a:gd name="T103" fmla="*/ 3109 h 1796"/>
                <a:gd name="T104" fmla="+- 0 5700 3956"/>
                <a:gd name="T105" fmla="*/ T104 w 2177"/>
                <a:gd name="T106" fmla="+- 0 3040 1425"/>
                <a:gd name="T107" fmla="*/ 3040 h 1796"/>
                <a:gd name="T108" fmla="+- 0 5814 3956"/>
                <a:gd name="T109" fmla="*/ T108 w 2177"/>
                <a:gd name="T110" fmla="+- 0 2958 1425"/>
                <a:gd name="T111" fmla="*/ 2958 h 1796"/>
                <a:gd name="T112" fmla="+- 0 5914 3956"/>
                <a:gd name="T113" fmla="*/ T112 w 2177"/>
                <a:gd name="T114" fmla="+- 0 2863 1425"/>
                <a:gd name="T115" fmla="*/ 2863 h 1796"/>
                <a:gd name="T116" fmla="+- 0 5997 3956"/>
                <a:gd name="T117" fmla="*/ T116 w 2177"/>
                <a:gd name="T118" fmla="+- 0 2758 1425"/>
                <a:gd name="T119" fmla="*/ 2758 h 1796"/>
                <a:gd name="T120" fmla="+- 0 6062 3956"/>
                <a:gd name="T121" fmla="*/ T120 w 2177"/>
                <a:gd name="T122" fmla="+- 0 2643 1425"/>
                <a:gd name="T123" fmla="*/ 2643 h 1796"/>
                <a:gd name="T124" fmla="+- 0 6107 3956"/>
                <a:gd name="T125" fmla="*/ T124 w 2177"/>
                <a:gd name="T126" fmla="+- 0 2520 1425"/>
                <a:gd name="T127" fmla="*/ 2520 h 1796"/>
                <a:gd name="T128" fmla="+- 0 6130 3956"/>
                <a:gd name="T129" fmla="*/ T128 w 2177"/>
                <a:gd name="T130" fmla="+- 0 2390 1425"/>
                <a:gd name="T131" fmla="*/ 2390 h 1796"/>
                <a:gd name="T132" fmla="+- 0 6130 3956"/>
                <a:gd name="T133" fmla="*/ T132 w 2177"/>
                <a:gd name="T134" fmla="+- 0 2256 1425"/>
                <a:gd name="T135" fmla="*/ 2256 h 1796"/>
                <a:gd name="T136" fmla="+- 0 6107 3956"/>
                <a:gd name="T137" fmla="*/ T136 w 2177"/>
                <a:gd name="T138" fmla="+- 0 2126 1425"/>
                <a:gd name="T139" fmla="*/ 2126 h 1796"/>
                <a:gd name="T140" fmla="+- 0 6062 3956"/>
                <a:gd name="T141" fmla="*/ T140 w 2177"/>
                <a:gd name="T142" fmla="+- 0 2003 1425"/>
                <a:gd name="T143" fmla="*/ 2003 h 1796"/>
                <a:gd name="T144" fmla="+- 0 5997 3956"/>
                <a:gd name="T145" fmla="*/ T144 w 2177"/>
                <a:gd name="T146" fmla="+- 0 1888 1425"/>
                <a:gd name="T147" fmla="*/ 1888 h 1796"/>
                <a:gd name="T148" fmla="+- 0 5914 3956"/>
                <a:gd name="T149" fmla="*/ T148 w 2177"/>
                <a:gd name="T150" fmla="+- 0 1782 1425"/>
                <a:gd name="T151" fmla="*/ 1782 h 1796"/>
                <a:gd name="T152" fmla="+- 0 5814 3956"/>
                <a:gd name="T153" fmla="*/ T152 w 2177"/>
                <a:gd name="T154" fmla="+- 0 1688 1425"/>
                <a:gd name="T155" fmla="*/ 1688 h 1796"/>
                <a:gd name="T156" fmla="+- 0 5700 3956"/>
                <a:gd name="T157" fmla="*/ T156 w 2177"/>
                <a:gd name="T158" fmla="+- 0 1606 1425"/>
                <a:gd name="T159" fmla="*/ 1606 h 1796"/>
                <a:gd name="T160" fmla="+- 0 5572 3956"/>
                <a:gd name="T161" fmla="*/ T160 w 2177"/>
                <a:gd name="T162" fmla="+- 0 1537 1425"/>
                <a:gd name="T163" fmla="*/ 1537 h 1796"/>
                <a:gd name="T164" fmla="+- 0 5432 3956"/>
                <a:gd name="T165" fmla="*/ T164 w 2177"/>
                <a:gd name="T166" fmla="+- 0 1484 1425"/>
                <a:gd name="T167" fmla="*/ 1484 h 1796"/>
                <a:gd name="T168" fmla="+- 0 5283 3956"/>
                <a:gd name="T169" fmla="*/ T168 w 2177"/>
                <a:gd name="T170" fmla="+- 0 1447 1425"/>
                <a:gd name="T171" fmla="*/ 1447 h 1796"/>
                <a:gd name="T172" fmla="+- 0 5126 3956"/>
                <a:gd name="T173" fmla="*/ T172 w 2177"/>
                <a:gd name="T174" fmla="+- 0 1427 1425"/>
                <a:gd name="T175" fmla="*/ 1427 h 17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2177" h="1796">
                  <a:moveTo>
                    <a:pt x="1088" y="0"/>
                  </a:moveTo>
                  <a:lnTo>
                    <a:pt x="1007" y="2"/>
                  </a:lnTo>
                  <a:lnTo>
                    <a:pt x="928" y="10"/>
                  </a:lnTo>
                  <a:lnTo>
                    <a:pt x="850" y="22"/>
                  </a:lnTo>
                  <a:lnTo>
                    <a:pt x="774" y="38"/>
                  </a:lnTo>
                  <a:lnTo>
                    <a:pt x="701" y="59"/>
                  </a:lnTo>
                  <a:lnTo>
                    <a:pt x="630" y="83"/>
                  </a:lnTo>
                  <a:lnTo>
                    <a:pt x="561" y="112"/>
                  </a:lnTo>
                  <a:lnTo>
                    <a:pt x="496" y="145"/>
                  </a:lnTo>
                  <a:lnTo>
                    <a:pt x="433" y="181"/>
                  </a:lnTo>
                  <a:lnTo>
                    <a:pt x="374" y="220"/>
                  </a:lnTo>
                  <a:lnTo>
                    <a:pt x="319" y="263"/>
                  </a:lnTo>
                  <a:lnTo>
                    <a:pt x="267" y="309"/>
                  </a:lnTo>
                  <a:lnTo>
                    <a:pt x="219" y="357"/>
                  </a:lnTo>
                  <a:lnTo>
                    <a:pt x="175" y="409"/>
                  </a:lnTo>
                  <a:lnTo>
                    <a:pt x="136" y="463"/>
                  </a:lnTo>
                  <a:lnTo>
                    <a:pt x="101" y="519"/>
                  </a:lnTo>
                  <a:lnTo>
                    <a:pt x="71" y="578"/>
                  </a:lnTo>
                  <a:lnTo>
                    <a:pt x="46" y="638"/>
                  </a:lnTo>
                  <a:lnTo>
                    <a:pt x="26" y="701"/>
                  </a:lnTo>
                  <a:lnTo>
                    <a:pt x="12" y="765"/>
                  </a:lnTo>
                  <a:lnTo>
                    <a:pt x="3" y="831"/>
                  </a:lnTo>
                  <a:lnTo>
                    <a:pt x="0" y="898"/>
                  </a:lnTo>
                  <a:lnTo>
                    <a:pt x="3" y="965"/>
                  </a:lnTo>
                  <a:lnTo>
                    <a:pt x="12" y="1030"/>
                  </a:lnTo>
                  <a:lnTo>
                    <a:pt x="26" y="1095"/>
                  </a:lnTo>
                  <a:lnTo>
                    <a:pt x="46" y="1157"/>
                  </a:lnTo>
                  <a:lnTo>
                    <a:pt x="71" y="1218"/>
                  </a:lnTo>
                  <a:lnTo>
                    <a:pt x="101" y="1276"/>
                  </a:lnTo>
                  <a:lnTo>
                    <a:pt x="136" y="1333"/>
                  </a:lnTo>
                  <a:lnTo>
                    <a:pt x="175" y="1387"/>
                  </a:lnTo>
                  <a:lnTo>
                    <a:pt x="219" y="1438"/>
                  </a:lnTo>
                  <a:lnTo>
                    <a:pt x="267" y="1487"/>
                  </a:lnTo>
                  <a:lnTo>
                    <a:pt x="319" y="1533"/>
                  </a:lnTo>
                  <a:lnTo>
                    <a:pt x="374" y="1575"/>
                  </a:lnTo>
                  <a:lnTo>
                    <a:pt x="433" y="1615"/>
                  </a:lnTo>
                  <a:lnTo>
                    <a:pt x="496" y="1651"/>
                  </a:lnTo>
                  <a:lnTo>
                    <a:pt x="561" y="1684"/>
                  </a:lnTo>
                  <a:lnTo>
                    <a:pt x="630" y="1712"/>
                  </a:lnTo>
                  <a:lnTo>
                    <a:pt x="701" y="1737"/>
                  </a:lnTo>
                  <a:lnTo>
                    <a:pt x="774" y="1758"/>
                  </a:lnTo>
                  <a:lnTo>
                    <a:pt x="850" y="1774"/>
                  </a:lnTo>
                  <a:lnTo>
                    <a:pt x="928" y="1786"/>
                  </a:lnTo>
                  <a:lnTo>
                    <a:pt x="1007" y="1793"/>
                  </a:lnTo>
                  <a:lnTo>
                    <a:pt x="1088" y="1796"/>
                  </a:lnTo>
                  <a:lnTo>
                    <a:pt x="1170" y="1793"/>
                  </a:lnTo>
                  <a:lnTo>
                    <a:pt x="1249" y="1786"/>
                  </a:lnTo>
                  <a:lnTo>
                    <a:pt x="1327" y="1774"/>
                  </a:lnTo>
                  <a:lnTo>
                    <a:pt x="1403" y="1758"/>
                  </a:lnTo>
                  <a:lnTo>
                    <a:pt x="1476" y="1737"/>
                  </a:lnTo>
                  <a:lnTo>
                    <a:pt x="1547" y="1712"/>
                  </a:lnTo>
                  <a:lnTo>
                    <a:pt x="1616" y="1684"/>
                  </a:lnTo>
                  <a:lnTo>
                    <a:pt x="1681" y="1651"/>
                  </a:lnTo>
                  <a:lnTo>
                    <a:pt x="1744" y="1615"/>
                  </a:lnTo>
                  <a:lnTo>
                    <a:pt x="1803" y="1575"/>
                  </a:lnTo>
                  <a:lnTo>
                    <a:pt x="1858" y="1533"/>
                  </a:lnTo>
                  <a:lnTo>
                    <a:pt x="1910" y="1487"/>
                  </a:lnTo>
                  <a:lnTo>
                    <a:pt x="1958" y="1438"/>
                  </a:lnTo>
                  <a:lnTo>
                    <a:pt x="2002" y="1387"/>
                  </a:lnTo>
                  <a:lnTo>
                    <a:pt x="2041" y="1333"/>
                  </a:lnTo>
                  <a:lnTo>
                    <a:pt x="2076" y="1276"/>
                  </a:lnTo>
                  <a:lnTo>
                    <a:pt x="2106" y="1218"/>
                  </a:lnTo>
                  <a:lnTo>
                    <a:pt x="2131" y="1157"/>
                  </a:lnTo>
                  <a:lnTo>
                    <a:pt x="2151" y="1095"/>
                  </a:lnTo>
                  <a:lnTo>
                    <a:pt x="2165" y="1030"/>
                  </a:lnTo>
                  <a:lnTo>
                    <a:pt x="2174" y="965"/>
                  </a:lnTo>
                  <a:lnTo>
                    <a:pt x="2177" y="898"/>
                  </a:lnTo>
                  <a:lnTo>
                    <a:pt x="2174" y="831"/>
                  </a:lnTo>
                  <a:lnTo>
                    <a:pt x="2165" y="765"/>
                  </a:lnTo>
                  <a:lnTo>
                    <a:pt x="2151" y="701"/>
                  </a:lnTo>
                  <a:lnTo>
                    <a:pt x="2131" y="638"/>
                  </a:lnTo>
                  <a:lnTo>
                    <a:pt x="2106" y="578"/>
                  </a:lnTo>
                  <a:lnTo>
                    <a:pt x="2076" y="519"/>
                  </a:lnTo>
                  <a:lnTo>
                    <a:pt x="2041" y="463"/>
                  </a:lnTo>
                  <a:lnTo>
                    <a:pt x="2002" y="409"/>
                  </a:lnTo>
                  <a:lnTo>
                    <a:pt x="1958" y="357"/>
                  </a:lnTo>
                  <a:lnTo>
                    <a:pt x="1910" y="309"/>
                  </a:lnTo>
                  <a:lnTo>
                    <a:pt x="1858" y="263"/>
                  </a:lnTo>
                  <a:lnTo>
                    <a:pt x="1803" y="220"/>
                  </a:lnTo>
                  <a:lnTo>
                    <a:pt x="1744" y="181"/>
                  </a:lnTo>
                  <a:lnTo>
                    <a:pt x="1681" y="145"/>
                  </a:lnTo>
                  <a:lnTo>
                    <a:pt x="1616" y="112"/>
                  </a:lnTo>
                  <a:lnTo>
                    <a:pt x="1547" y="83"/>
                  </a:lnTo>
                  <a:lnTo>
                    <a:pt x="1476" y="59"/>
                  </a:lnTo>
                  <a:lnTo>
                    <a:pt x="1403" y="38"/>
                  </a:lnTo>
                  <a:lnTo>
                    <a:pt x="1327" y="22"/>
                  </a:lnTo>
                  <a:lnTo>
                    <a:pt x="1249" y="10"/>
                  </a:lnTo>
                  <a:lnTo>
                    <a:pt x="1170" y="2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81C99C">
                <a:alpha val="7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003" y="545"/>
              <a:ext cx="1645" cy="87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2678" y="186"/>
              <a:ext cx="4593" cy="720"/>
            </a:xfrm>
            <a:custGeom>
              <a:avLst/>
              <a:gdLst>
                <a:gd name="T0" fmla="+- 0 3873 2678"/>
                <a:gd name="T1" fmla="*/ T0 w 4593"/>
                <a:gd name="T2" fmla="+- 0 893 187"/>
                <a:gd name="T3" fmla="*/ 893 h 720"/>
                <a:gd name="T4" fmla="+- 0 3986 2678"/>
                <a:gd name="T5" fmla="*/ T4 w 4593"/>
                <a:gd name="T6" fmla="+- 0 807 187"/>
                <a:gd name="T7" fmla="*/ 807 h 720"/>
                <a:gd name="T8" fmla="+- 0 3968 2678"/>
                <a:gd name="T9" fmla="*/ T8 w 4593"/>
                <a:gd name="T10" fmla="+- 0 635 187"/>
                <a:gd name="T11" fmla="*/ 635 h 720"/>
                <a:gd name="T12" fmla="+- 0 3597 2678"/>
                <a:gd name="T13" fmla="*/ T12 w 4593"/>
                <a:gd name="T14" fmla="+- 0 268 187"/>
                <a:gd name="T15" fmla="*/ 268 h 720"/>
                <a:gd name="T16" fmla="+- 0 3697 2678"/>
                <a:gd name="T17" fmla="*/ T16 w 4593"/>
                <a:gd name="T18" fmla="+- 0 316 187"/>
                <a:gd name="T19" fmla="*/ 316 h 720"/>
                <a:gd name="T20" fmla="+- 0 3809 2678"/>
                <a:gd name="T21" fmla="*/ T20 w 4593"/>
                <a:gd name="T22" fmla="+- 0 394 187"/>
                <a:gd name="T23" fmla="*/ 394 h 720"/>
                <a:gd name="T24" fmla="+- 0 3904 2678"/>
                <a:gd name="T25" fmla="*/ T24 w 4593"/>
                <a:gd name="T26" fmla="+- 0 499 187"/>
                <a:gd name="T27" fmla="*/ 499 h 720"/>
                <a:gd name="T28" fmla="+- 0 3958 2678"/>
                <a:gd name="T29" fmla="*/ T28 w 4593"/>
                <a:gd name="T30" fmla="+- 0 609 187"/>
                <a:gd name="T31" fmla="*/ 609 h 720"/>
                <a:gd name="T32" fmla="+- 0 3951 2678"/>
                <a:gd name="T33" fmla="*/ T32 w 4593"/>
                <a:gd name="T34" fmla="+- 0 383 187"/>
                <a:gd name="T35" fmla="*/ 383 h 720"/>
                <a:gd name="T36" fmla="+- 0 3597 2678"/>
                <a:gd name="T37" fmla="*/ T36 w 4593"/>
                <a:gd name="T38" fmla="+- 0 268 187"/>
                <a:gd name="T39" fmla="*/ 268 h 720"/>
                <a:gd name="T40" fmla="+- 0 2701 2678"/>
                <a:gd name="T41" fmla="*/ T40 w 4593"/>
                <a:gd name="T42" fmla="+- 0 585 187"/>
                <a:gd name="T43" fmla="*/ 585 h 720"/>
                <a:gd name="T44" fmla="+- 0 2884 2678"/>
                <a:gd name="T45" fmla="*/ T44 w 4593"/>
                <a:gd name="T46" fmla="+- 0 484 187"/>
                <a:gd name="T47" fmla="*/ 484 h 720"/>
                <a:gd name="T48" fmla="+- 0 2858 2678"/>
                <a:gd name="T49" fmla="*/ T48 w 4593"/>
                <a:gd name="T50" fmla="+- 0 469 187"/>
                <a:gd name="T51" fmla="*/ 469 h 720"/>
                <a:gd name="T52" fmla="+- 0 2862 2678"/>
                <a:gd name="T53" fmla="*/ T52 w 4593"/>
                <a:gd name="T54" fmla="+- 0 419 187"/>
                <a:gd name="T55" fmla="*/ 419 h 720"/>
                <a:gd name="T56" fmla="+- 0 2678 2678"/>
                <a:gd name="T57" fmla="*/ T56 w 4593"/>
                <a:gd name="T58" fmla="+- 0 390 187"/>
                <a:gd name="T59" fmla="*/ 390 h 720"/>
                <a:gd name="T60" fmla="+- 0 2947 2678"/>
                <a:gd name="T61" fmla="*/ T60 w 4593"/>
                <a:gd name="T62" fmla="+- 0 204 187"/>
                <a:gd name="T63" fmla="*/ 204 h 720"/>
                <a:gd name="T64" fmla="+- 0 2758 2678"/>
                <a:gd name="T65" fmla="*/ T64 w 4593"/>
                <a:gd name="T66" fmla="+- 0 419 187"/>
                <a:gd name="T67" fmla="*/ 419 h 720"/>
                <a:gd name="T68" fmla="+- 0 2878 2678"/>
                <a:gd name="T69" fmla="*/ T68 w 4593"/>
                <a:gd name="T70" fmla="+- 0 394 187"/>
                <a:gd name="T71" fmla="*/ 394 h 720"/>
                <a:gd name="T72" fmla="+- 0 3002 2678"/>
                <a:gd name="T73" fmla="*/ T72 w 4593"/>
                <a:gd name="T74" fmla="+- 0 303 187"/>
                <a:gd name="T75" fmla="*/ 303 h 720"/>
                <a:gd name="T76" fmla="+- 0 3152 2678"/>
                <a:gd name="T77" fmla="*/ T76 w 4593"/>
                <a:gd name="T78" fmla="+- 0 254 187"/>
                <a:gd name="T79" fmla="*/ 254 h 720"/>
                <a:gd name="T80" fmla="+- 0 3297 2678"/>
                <a:gd name="T81" fmla="*/ T80 w 4593"/>
                <a:gd name="T82" fmla="+- 0 234 187"/>
                <a:gd name="T83" fmla="*/ 234 h 720"/>
                <a:gd name="T84" fmla="+- 0 3491 2678"/>
                <a:gd name="T85" fmla="*/ T84 w 4593"/>
                <a:gd name="T86" fmla="+- 0 231 187"/>
                <a:gd name="T87" fmla="*/ 231 h 720"/>
                <a:gd name="T88" fmla="+- 0 3435 2678"/>
                <a:gd name="T89" fmla="*/ T88 w 4593"/>
                <a:gd name="T90" fmla="+- 0 216 187"/>
                <a:gd name="T91" fmla="*/ 216 h 720"/>
                <a:gd name="T92" fmla="+- 0 3375 2678"/>
                <a:gd name="T93" fmla="*/ T92 w 4593"/>
                <a:gd name="T94" fmla="+- 0 204 187"/>
                <a:gd name="T95" fmla="*/ 204 h 720"/>
                <a:gd name="T96" fmla="+- 0 3491 2678"/>
                <a:gd name="T97" fmla="*/ T96 w 4593"/>
                <a:gd name="T98" fmla="+- 0 231 187"/>
                <a:gd name="T99" fmla="*/ 231 h 720"/>
                <a:gd name="T100" fmla="+- 0 3597 2678"/>
                <a:gd name="T101" fmla="*/ T100 w 4593"/>
                <a:gd name="T102" fmla="+- 0 268 187"/>
                <a:gd name="T103" fmla="*/ 268 h 720"/>
                <a:gd name="T104" fmla="+- 0 3527 2678"/>
                <a:gd name="T105" fmla="*/ T104 w 4593"/>
                <a:gd name="T106" fmla="+- 0 242 187"/>
                <a:gd name="T107" fmla="*/ 242 h 720"/>
                <a:gd name="T108" fmla="+- 0 5991 2678"/>
                <a:gd name="T109" fmla="*/ T108 w 4593"/>
                <a:gd name="T110" fmla="+- 0 597 187"/>
                <a:gd name="T111" fmla="*/ 597 h 720"/>
                <a:gd name="T112" fmla="+- 0 5965 2678"/>
                <a:gd name="T113" fmla="*/ T112 w 4593"/>
                <a:gd name="T114" fmla="+- 0 705 187"/>
                <a:gd name="T115" fmla="*/ 705 h 720"/>
                <a:gd name="T116" fmla="+- 0 5976 2678"/>
                <a:gd name="T117" fmla="*/ T116 w 4593"/>
                <a:gd name="T118" fmla="+- 0 895 187"/>
                <a:gd name="T119" fmla="*/ 895 h 720"/>
                <a:gd name="T120" fmla="+- 0 5991 2678"/>
                <a:gd name="T121" fmla="*/ T120 w 4593"/>
                <a:gd name="T122" fmla="+- 0 597 187"/>
                <a:gd name="T123" fmla="*/ 597 h 720"/>
                <a:gd name="T124" fmla="+- 0 6187 2678"/>
                <a:gd name="T125" fmla="*/ T124 w 4593"/>
                <a:gd name="T126" fmla="+- 0 282 187"/>
                <a:gd name="T127" fmla="*/ 282 h 720"/>
                <a:gd name="T128" fmla="+- 0 5977 2678"/>
                <a:gd name="T129" fmla="*/ T128 w 4593"/>
                <a:gd name="T130" fmla="+- 0 551 187"/>
                <a:gd name="T131" fmla="*/ 551 h 720"/>
                <a:gd name="T132" fmla="+- 0 6008 2678"/>
                <a:gd name="T133" fmla="*/ T132 w 4593"/>
                <a:gd name="T134" fmla="+- 0 551 187"/>
                <a:gd name="T135" fmla="*/ 551 h 720"/>
                <a:gd name="T136" fmla="+- 0 6089 2678"/>
                <a:gd name="T137" fmla="*/ T136 w 4593"/>
                <a:gd name="T138" fmla="+- 0 431 187"/>
                <a:gd name="T139" fmla="*/ 431 h 720"/>
                <a:gd name="T140" fmla="+- 0 6195 2678"/>
                <a:gd name="T141" fmla="*/ T140 w 4593"/>
                <a:gd name="T142" fmla="+- 0 340 187"/>
                <a:gd name="T143" fmla="*/ 340 h 720"/>
                <a:gd name="T144" fmla="+- 0 6310 2678"/>
                <a:gd name="T145" fmla="*/ T144 w 4593"/>
                <a:gd name="T146" fmla="+- 0 274 187"/>
                <a:gd name="T147" fmla="*/ 274 h 720"/>
                <a:gd name="T148" fmla="+- 0 7038 2678"/>
                <a:gd name="T149" fmla="*/ T148 w 4593"/>
                <a:gd name="T150" fmla="+- 0 219 187"/>
                <a:gd name="T151" fmla="*/ 219 h 720"/>
                <a:gd name="T152" fmla="+- 0 6652 2678"/>
                <a:gd name="T153" fmla="*/ T152 w 4593"/>
                <a:gd name="T154" fmla="+- 0 222 187"/>
                <a:gd name="T155" fmla="*/ 222 h 720"/>
                <a:gd name="T156" fmla="+- 0 6797 2678"/>
                <a:gd name="T157" fmla="*/ T156 w 4593"/>
                <a:gd name="T158" fmla="+- 0 242 187"/>
                <a:gd name="T159" fmla="*/ 242 h 720"/>
                <a:gd name="T160" fmla="+- 0 6947 2678"/>
                <a:gd name="T161" fmla="*/ T160 w 4593"/>
                <a:gd name="T162" fmla="+- 0 291 187"/>
                <a:gd name="T163" fmla="*/ 291 h 720"/>
                <a:gd name="T164" fmla="+- 0 7070 2678"/>
                <a:gd name="T165" fmla="*/ T164 w 4593"/>
                <a:gd name="T166" fmla="+- 0 382 187"/>
                <a:gd name="T167" fmla="*/ 382 h 720"/>
                <a:gd name="T168" fmla="+- 0 7075 2678"/>
                <a:gd name="T169" fmla="*/ T168 w 4593"/>
                <a:gd name="T170" fmla="+- 0 467 187"/>
                <a:gd name="T171" fmla="*/ 467 h 720"/>
                <a:gd name="T172" fmla="+- 0 7062 2678"/>
                <a:gd name="T173" fmla="*/ T172 w 4593"/>
                <a:gd name="T174" fmla="+- 0 474 187"/>
                <a:gd name="T175" fmla="*/ 474 h 720"/>
                <a:gd name="T176" fmla="+- 0 7267 2678"/>
                <a:gd name="T177" fmla="*/ T176 w 4593"/>
                <a:gd name="T178" fmla="+- 0 408 187"/>
                <a:gd name="T179" fmla="*/ 408 h 720"/>
                <a:gd name="T180" fmla="+- 0 7097 2678"/>
                <a:gd name="T181" fmla="*/ T180 w 4593"/>
                <a:gd name="T182" fmla="+- 0 263 187"/>
                <a:gd name="T183" fmla="*/ 263 h 720"/>
                <a:gd name="T184" fmla="+- 0 7271 2678"/>
                <a:gd name="T185" fmla="*/ T184 w 4593"/>
                <a:gd name="T186" fmla="+- 0 378 187"/>
                <a:gd name="T187" fmla="*/ 378 h 720"/>
                <a:gd name="T188" fmla="+- 0 7267 2678"/>
                <a:gd name="T189" fmla="*/ T188 w 4593"/>
                <a:gd name="T190" fmla="+- 0 408 187"/>
                <a:gd name="T191" fmla="*/ 408 h 720"/>
                <a:gd name="T192" fmla="+- 0 6970 2678"/>
                <a:gd name="T193" fmla="*/ T192 w 4593"/>
                <a:gd name="T194" fmla="+- 0 189 187"/>
                <a:gd name="T195" fmla="*/ 189 h 720"/>
                <a:gd name="T196" fmla="+- 0 6574 2678"/>
                <a:gd name="T197" fmla="*/ T196 w 4593"/>
                <a:gd name="T198" fmla="+- 0 192 187"/>
                <a:gd name="T199" fmla="*/ 192 h 720"/>
                <a:gd name="T200" fmla="+- 0 6471 2678"/>
                <a:gd name="T201" fmla="*/ T200 w 4593"/>
                <a:gd name="T202" fmla="+- 0 215 187"/>
                <a:gd name="T203" fmla="*/ 215 h 720"/>
                <a:gd name="T204" fmla="+- 0 6367 2678"/>
                <a:gd name="T205" fmla="*/ T204 w 4593"/>
                <a:gd name="T206" fmla="+- 0 250 187"/>
                <a:gd name="T207" fmla="*/ 250 h 720"/>
                <a:gd name="T208" fmla="+- 0 6591 2678"/>
                <a:gd name="T209" fmla="*/ T208 w 4593"/>
                <a:gd name="T210" fmla="+- 0 219 187"/>
                <a:gd name="T211" fmla="*/ 219 h 720"/>
                <a:gd name="T212" fmla="+- 0 7002 2678"/>
                <a:gd name="T213" fmla="*/ T212 w 4593"/>
                <a:gd name="T214" fmla="+- 0 192 187"/>
                <a:gd name="T215" fmla="*/ 192 h 7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4593" h="720">
                  <a:moveTo>
                    <a:pt x="1280" y="422"/>
                  </a:moveTo>
                  <a:lnTo>
                    <a:pt x="1195" y="706"/>
                  </a:lnTo>
                  <a:lnTo>
                    <a:pt x="1295" y="720"/>
                  </a:lnTo>
                  <a:lnTo>
                    <a:pt x="1308" y="620"/>
                  </a:lnTo>
                  <a:lnTo>
                    <a:pt x="1305" y="529"/>
                  </a:lnTo>
                  <a:lnTo>
                    <a:pt x="1290" y="448"/>
                  </a:lnTo>
                  <a:lnTo>
                    <a:pt x="1280" y="422"/>
                  </a:lnTo>
                  <a:close/>
                  <a:moveTo>
                    <a:pt x="919" y="81"/>
                  </a:moveTo>
                  <a:lnTo>
                    <a:pt x="961" y="99"/>
                  </a:lnTo>
                  <a:lnTo>
                    <a:pt x="1019" y="129"/>
                  </a:lnTo>
                  <a:lnTo>
                    <a:pt x="1076" y="164"/>
                  </a:lnTo>
                  <a:lnTo>
                    <a:pt x="1131" y="207"/>
                  </a:lnTo>
                  <a:lnTo>
                    <a:pt x="1182" y="256"/>
                  </a:lnTo>
                  <a:lnTo>
                    <a:pt x="1226" y="312"/>
                  </a:lnTo>
                  <a:lnTo>
                    <a:pt x="1263" y="376"/>
                  </a:lnTo>
                  <a:lnTo>
                    <a:pt x="1280" y="422"/>
                  </a:lnTo>
                  <a:lnTo>
                    <a:pt x="1294" y="375"/>
                  </a:lnTo>
                  <a:lnTo>
                    <a:pt x="1273" y="196"/>
                  </a:lnTo>
                  <a:lnTo>
                    <a:pt x="1084" y="106"/>
                  </a:lnTo>
                  <a:lnTo>
                    <a:pt x="919" y="81"/>
                  </a:lnTo>
                  <a:close/>
                  <a:moveTo>
                    <a:pt x="0" y="203"/>
                  </a:moveTo>
                  <a:lnTo>
                    <a:pt x="23" y="398"/>
                  </a:lnTo>
                  <a:lnTo>
                    <a:pt x="209" y="299"/>
                  </a:lnTo>
                  <a:lnTo>
                    <a:pt x="206" y="297"/>
                  </a:lnTo>
                  <a:lnTo>
                    <a:pt x="196" y="291"/>
                  </a:lnTo>
                  <a:lnTo>
                    <a:pt x="180" y="282"/>
                  </a:lnTo>
                  <a:lnTo>
                    <a:pt x="159" y="271"/>
                  </a:lnTo>
                  <a:lnTo>
                    <a:pt x="184" y="232"/>
                  </a:lnTo>
                  <a:lnTo>
                    <a:pt x="80" y="232"/>
                  </a:lnTo>
                  <a:lnTo>
                    <a:pt x="0" y="203"/>
                  </a:lnTo>
                  <a:close/>
                  <a:moveTo>
                    <a:pt x="424" y="0"/>
                  </a:moveTo>
                  <a:lnTo>
                    <a:pt x="269" y="17"/>
                  </a:lnTo>
                  <a:lnTo>
                    <a:pt x="174" y="88"/>
                  </a:lnTo>
                  <a:lnTo>
                    <a:pt x="80" y="232"/>
                  </a:lnTo>
                  <a:lnTo>
                    <a:pt x="184" y="232"/>
                  </a:lnTo>
                  <a:lnTo>
                    <a:pt x="200" y="207"/>
                  </a:lnTo>
                  <a:lnTo>
                    <a:pt x="257" y="155"/>
                  </a:lnTo>
                  <a:lnTo>
                    <a:pt x="324" y="116"/>
                  </a:lnTo>
                  <a:lnTo>
                    <a:pt x="397" y="87"/>
                  </a:lnTo>
                  <a:lnTo>
                    <a:pt x="474" y="67"/>
                  </a:lnTo>
                  <a:lnTo>
                    <a:pt x="549" y="54"/>
                  </a:lnTo>
                  <a:lnTo>
                    <a:pt x="619" y="47"/>
                  </a:lnTo>
                  <a:lnTo>
                    <a:pt x="680" y="44"/>
                  </a:lnTo>
                  <a:lnTo>
                    <a:pt x="813" y="44"/>
                  </a:lnTo>
                  <a:lnTo>
                    <a:pt x="800" y="40"/>
                  </a:lnTo>
                  <a:lnTo>
                    <a:pt x="757" y="29"/>
                  </a:lnTo>
                  <a:lnTo>
                    <a:pt x="722" y="21"/>
                  </a:lnTo>
                  <a:lnTo>
                    <a:pt x="697" y="17"/>
                  </a:lnTo>
                  <a:lnTo>
                    <a:pt x="424" y="0"/>
                  </a:lnTo>
                  <a:close/>
                  <a:moveTo>
                    <a:pt x="813" y="44"/>
                  </a:moveTo>
                  <a:lnTo>
                    <a:pt x="680" y="44"/>
                  </a:lnTo>
                  <a:lnTo>
                    <a:pt x="919" y="81"/>
                  </a:lnTo>
                  <a:lnTo>
                    <a:pt x="904" y="74"/>
                  </a:lnTo>
                  <a:lnTo>
                    <a:pt x="849" y="55"/>
                  </a:lnTo>
                  <a:lnTo>
                    <a:pt x="813" y="44"/>
                  </a:lnTo>
                  <a:close/>
                  <a:moveTo>
                    <a:pt x="3313" y="410"/>
                  </a:moveTo>
                  <a:lnTo>
                    <a:pt x="3303" y="437"/>
                  </a:lnTo>
                  <a:lnTo>
                    <a:pt x="3287" y="518"/>
                  </a:lnTo>
                  <a:lnTo>
                    <a:pt x="3285" y="608"/>
                  </a:lnTo>
                  <a:lnTo>
                    <a:pt x="3298" y="708"/>
                  </a:lnTo>
                  <a:lnTo>
                    <a:pt x="3398" y="695"/>
                  </a:lnTo>
                  <a:lnTo>
                    <a:pt x="3313" y="410"/>
                  </a:lnTo>
                  <a:close/>
                  <a:moveTo>
                    <a:pt x="3674" y="69"/>
                  </a:moveTo>
                  <a:lnTo>
                    <a:pt x="3509" y="95"/>
                  </a:lnTo>
                  <a:lnTo>
                    <a:pt x="3320" y="184"/>
                  </a:lnTo>
                  <a:lnTo>
                    <a:pt x="3299" y="364"/>
                  </a:lnTo>
                  <a:lnTo>
                    <a:pt x="3313" y="410"/>
                  </a:lnTo>
                  <a:lnTo>
                    <a:pt x="3330" y="364"/>
                  </a:lnTo>
                  <a:lnTo>
                    <a:pt x="3367" y="300"/>
                  </a:lnTo>
                  <a:lnTo>
                    <a:pt x="3411" y="244"/>
                  </a:lnTo>
                  <a:lnTo>
                    <a:pt x="3462" y="195"/>
                  </a:lnTo>
                  <a:lnTo>
                    <a:pt x="3517" y="153"/>
                  </a:lnTo>
                  <a:lnTo>
                    <a:pt x="3574" y="117"/>
                  </a:lnTo>
                  <a:lnTo>
                    <a:pt x="3632" y="87"/>
                  </a:lnTo>
                  <a:lnTo>
                    <a:pt x="3674" y="69"/>
                  </a:lnTo>
                  <a:close/>
                  <a:moveTo>
                    <a:pt x="4360" y="32"/>
                  </a:moveTo>
                  <a:lnTo>
                    <a:pt x="3913" y="32"/>
                  </a:lnTo>
                  <a:lnTo>
                    <a:pt x="3974" y="35"/>
                  </a:lnTo>
                  <a:lnTo>
                    <a:pt x="4044" y="42"/>
                  </a:lnTo>
                  <a:lnTo>
                    <a:pt x="4119" y="55"/>
                  </a:lnTo>
                  <a:lnTo>
                    <a:pt x="4196" y="75"/>
                  </a:lnTo>
                  <a:lnTo>
                    <a:pt x="4269" y="104"/>
                  </a:lnTo>
                  <a:lnTo>
                    <a:pt x="4336" y="144"/>
                  </a:lnTo>
                  <a:lnTo>
                    <a:pt x="4392" y="195"/>
                  </a:lnTo>
                  <a:lnTo>
                    <a:pt x="4434" y="259"/>
                  </a:lnTo>
                  <a:lnTo>
                    <a:pt x="4397" y="280"/>
                  </a:lnTo>
                  <a:lnTo>
                    <a:pt x="4387" y="285"/>
                  </a:lnTo>
                  <a:lnTo>
                    <a:pt x="4384" y="287"/>
                  </a:lnTo>
                  <a:lnTo>
                    <a:pt x="4570" y="387"/>
                  </a:lnTo>
                  <a:lnTo>
                    <a:pt x="4589" y="221"/>
                  </a:lnTo>
                  <a:lnTo>
                    <a:pt x="4513" y="221"/>
                  </a:lnTo>
                  <a:lnTo>
                    <a:pt x="4419" y="76"/>
                  </a:lnTo>
                  <a:lnTo>
                    <a:pt x="4360" y="32"/>
                  </a:lnTo>
                  <a:close/>
                  <a:moveTo>
                    <a:pt x="4593" y="191"/>
                  </a:moveTo>
                  <a:lnTo>
                    <a:pt x="4513" y="221"/>
                  </a:lnTo>
                  <a:lnTo>
                    <a:pt x="4589" y="221"/>
                  </a:lnTo>
                  <a:lnTo>
                    <a:pt x="4593" y="191"/>
                  </a:lnTo>
                  <a:close/>
                  <a:moveTo>
                    <a:pt x="4292" y="2"/>
                  </a:moveTo>
                  <a:lnTo>
                    <a:pt x="3953" y="2"/>
                  </a:lnTo>
                  <a:lnTo>
                    <a:pt x="3896" y="5"/>
                  </a:lnTo>
                  <a:lnTo>
                    <a:pt x="3836" y="17"/>
                  </a:lnTo>
                  <a:lnTo>
                    <a:pt x="3793" y="28"/>
                  </a:lnTo>
                  <a:lnTo>
                    <a:pt x="3743" y="43"/>
                  </a:lnTo>
                  <a:lnTo>
                    <a:pt x="3689" y="63"/>
                  </a:lnTo>
                  <a:lnTo>
                    <a:pt x="3674" y="69"/>
                  </a:lnTo>
                  <a:lnTo>
                    <a:pt x="3913" y="32"/>
                  </a:lnTo>
                  <a:lnTo>
                    <a:pt x="4360" y="32"/>
                  </a:lnTo>
                  <a:lnTo>
                    <a:pt x="4324" y="5"/>
                  </a:lnTo>
                  <a:lnTo>
                    <a:pt x="429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557"/>
              <a:ext cx="6780" cy="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751" y="2318"/>
              <a:ext cx="70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6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Viral factors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345245" y="231134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Age</a:t>
            </a:r>
          </a:p>
          <a:p>
            <a:pPr>
              <a:spcBef>
                <a:spcPts val="0"/>
              </a:spcBef>
            </a:pPr>
            <a:r>
              <a:rPr lang="en-US" dirty="0"/>
              <a:t>Sex</a:t>
            </a:r>
          </a:p>
          <a:p>
            <a:pPr>
              <a:spcBef>
                <a:spcPts val="0"/>
              </a:spcBef>
            </a:pPr>
            <a:r>
              <a:rPr lang="en-US" dirty="0"/>
              <a:t>Race</a:t>
            </a:r>
          </a:p>
          <a:p>
            <a:pPr>
              <a:spcBef>
                <a:spcPts val="0"/>
              </a:spcBef>
            </a:pPr>
            <a:r>
              <a:rPr lang="en-US" dirty="0"/>
              <a:t>Nutritional status</a:t>
            </a:r>
          </a:p>
          <a:p>
            <a:pPr>
              <a:spcBef>
                <a:spcPts val="0"/>
              </a:spcBef>
            </a:pPr>
            <a:r>
              <a:rPr lang="en-US" dirty="0"/>
              <a:t>Secondary infection</a:t>
            </a:r>
          </a:p>
          <a:p>
            <a:pPr>
              <a:spcBef>
                <a:spcPts val="0"/>
              </a:spcBef>
            </a:pPr>
            <a:r>
              <a:rPr lang="en-US" dirty="0"/>
              <a:t>Host response</a:t>
            </a:r>
          </a:p>
        </p:txBody>
      </p:sp>
    </p:spTree>
    <p:extLst>
      <p:ext uri="{BB962C8B-B14F-4D97-AF65-F5344CB8AC3E}">
        <p14:creationId xmlns:p14="http://schemas.microsoft.com/office/powerpoint/2010/main" val="23484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184" y="24337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Flow diagram for the Management of Fluid Overload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Right Arrow 2"/>
          <p:cNvSpPr/>
          <p:nvPr/>
        </p:nvSpPr>
        <p:spPr>
          <a:xfrm rot="5400000">
            <a:off x="3912433" y="35170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66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6148"/>
          <a:stretch/>
        </p:blipFill>
        <p:spPr>
          <a:xfrm>
            <a:off x="1004341" y="0"/>
            <a:ext cx="10223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Special Clinical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Severe dengue can be complicated with myocarditis, encephalopathy/encephalitis/ Acute liver failure, AKI, ARDS and sometimes with multi organ failure(MOF)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These complicated patients should be managed  by medicine specialist/ pediatrician for comprehensive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In myocarditis with raised trop I &amp; ECG changes( Bradycardia, tachycardia, ST-T changes) injudicious use of </a:t>
            </a:r>
            <a:r>
              <a:rPr lang="en-US" sz="2000" b="1" dirty="0" smtClean="0">
                <a:solidFill>
                  <a:srgbClr val="FF0000"/>
                </a:solidFill>
              </a:rPr>
              <a:t>antiplatelet, anticoagulant of intervention (pacemaker or others) should be avoided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In encephalitis, judicious use of steroid can be given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In hepatic encephalopathy in dengue, the management should be done as per protocol of hepatic encephalitis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For AKI, ARDS, MOF appropriate supportive care should be given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3508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Ha</a:t>
            </a:r>
            <a:r>
              <a:rPr lang="en-US" b="1" dirty="0" err="1" smtClean="0"/>
              <a:t>emorrhagic</a:t>
            </a:r>
            <a:r>
              <a:rPr lang="en-US" b="1" dirty="0" smtClean="0"/>
              <a:t>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Patients at risk of severe bleeding are those who:</a:t>
            </a:r>
          </a:p>
          <a:p>
            <a:pPr lvl="1"/>
            <a:r>
              <a:rPr lang="en-US" sz="2800" b="1" dirty="0"/>
              <a:t>Have profound/prolonged/refractory shock;</a:t>
            </a:r>
          </a:p>
          <a:p>
            <a:pPr lvl="1"/>
            <a:r>
              <a:rPr lang="en-US" sz="2800" b="1" dirty="0"/>
              <a:t>Have hypotensive shock and multi-organ failure</a:t>
            </a:r>
          </a:p>
          <a:p>
            <a:pPr lvl="1"/>
            <a:r>
              <a:rPr lang="en-US" sz="2800" b="1" dirty="0"/>
              <a:t>Have pre-existing peptic ulcer disease;</a:t>
            </a:r>
          </a:p>
          <a:p>
            <a:pPr lvl="1"/>
            <a:r>
              <a:rPr lang="en-US" sz="2800" b="1" dirty="0"/>
              <a:t>Have any form of trauma, including intramuscular injection.</a:t>
            </a:r>
          </a:p>
          <a:p>
            <a:pPr lvl="1"/>
            <a:r>
              <a:rPr lang="en-US" sz="2800" b="1" dirty="0"/>
              <a:t>Are given non-steroidal anti-inﬂammatory agents;</a:t>
            </a:r>
          </a:p>
          <a:p>
            <a:pPr lvl="1"/>
            <a:r>
              <a:rPr lang="en-US" sz="2800" b="1" dirty="0"/>
              <a:t>Are on anticoagulant therapy;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3633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Indications for whole </a:t>
            </a:r>
            <a:r>
              <a:rPr lang="en-US" b="1" dirty="0" smtClean="0"/>
              <a:t>blood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1.Hemoglobin </a:t>
            </a:r>
            <a:r>
              <a:rPr lang="en-US" dirty="0"/>
              <a:t>level  </a:t>
            </a:r>
            <a:r>
              <a:rPr lang="en-US" dirty="0" smtClean="0"/>
              <a:t>≤ </a:t>
            </a:r>
            <a:r>
              <a:rPr lang="en-US" dirty="0"/>
              <a:t>5 </a:t>
            </a:r>
            <a:r>
              <a:rPr lang="en-US" dirty="0" err="1"/>
              <a:t>gm</a:t>
            </a:r>
            <a:r>
              <a:rPr lang="en-US" dirty="0"/>
              <a:t> %</a:t>
            </a:r>
          </a:p>
          <a:p>
            <a:pPr lvl="1"/>
            <a:r>
              <a:rPr lang="en-US" dirty="0" smtClean="0"/>
              <a:t>2.Significant </a:t>
            </a:r>
            <a:r>
              <a:rPr lang="en-US" dirty="0"/>
              <a:t>bleeding &gt; 10% of total blood volume (TBV). TBV of body is 80 ml/kg.</a:t>
            </a:r>
          </a:p>
          <a:p>
            <a:pPr lvl="1"/>
            <a:r>
              <a:rPr lang="en-US" dirty="0" smtClean="0"/>
              <a:t>3.Concealed </a:t>
            </a:r>
            <a:r>
              <a:rPr lang="en-US" dirty="0"/>
              <a:t>bleeding manifested by </a:t>
            </a:r>
            <a:r>
              <a:rPr lang="en-US" dirty="0" err="1" smtClean="0"/>
              <a:t>Hct</a:t>
            </a:r>
            <a:r>
              <a:rPr lang="en-US" dirty="0" smtClean="0"/>
              <a:t> </a:t>
            </a:r>
            <a:r>
              <a:rPr lang="en-US" dirty="0"/>
              <a:t>drop and unstable vital signs in spite of adequate volume replacement.</a:t>
            </a:r>
          </a:p>
          <a:p>
            <a:pPr marL="457200" lvl="1" indent="0"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Dose </a:t>
            </a:r>
            <a:r>
              <a:rPr lang="en-US" b="1" dirty="0"/>
              <a:t>of whole fresh blood: 10 ml/kg/dose at a time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800" dirty="0"/>
              <a:t>Indication for platelet concentrate</a:t>
            </a:r>
          </a:p>
          <a:p>
            <a:pPr lvl="1"/>
            <a:r>
              <a:rPr lang="en-US" dirty="0" smtClean="0"/>
              <a:t>1.Very </a:t>
            </a:r>
            <a:r>
              <a:rPr lang="en-US" dirty="0"/>
              <a:t>severe </a:t>
            </a:r>
            <a:r>
              <a:rPr lang="en-US" dirty="0" err="1"/>
              <a:t>Thrombocytopania</a:t>
            </a:r>
            <a:r>
              <a:rPr lang="en-US" dirty="0"/>
              <a:t> who need urgent surgery</a:t>
            </a:r>
          </a:p>
          <a:p>
            <a:pPr lvl="1"/>
            <a:r>
              <a:rPr lang="en-US" dirty="0" smtClean="0"/>
              <a:t>2.Clinical </a:t>
            </a:r>
            <a:r>
              <a:rPr lang="en-US" dirty="0" err="1"/>
              <a:t>judgement</a:t>
            </a:r>
            <a:r>
              <a:rPr lang="en-US" dirty="0"/>
              <a:t> of the treating physician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45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00776"/>
              </p:ext>
            </p:extLst>
          </p:nvPr>
        </p:nvGraphicFramePr>
        <p:xfrm>
          <a:off x="2469884" y="585831"/>
          <a:ext cx="2998033" cy="934732"/>
        </p:xfrm>
        <a:graphic>
          <a:graphicData uri="http://schemas.openxmlformats.org/drawingml/2006/table">
            <a:tbl>
              <a:tblPr/>
              <a:tblGrid>
                <a:gridCol w="2998033"/>
              </a:tblGrid>
              <a:tr h="9347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Co- infection</a:t>
                      </a:r>
                    </a:p>
                    <a:p>
                      <a:r>
                        <a:rPr lang="en-US" sz="2400" b="1" dirty="0" smtClean="0"/>
                        <a:t>Covid-19 &amp; dengue</a:t>
                      </a:r>
                      <a:endParaRPr lang="en-US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78487"/>
              </p:ext>
            </p:extLst>
          </p:nvPr>
        </p:nvGraphicFramePr>
        <p:xfrm>
          <a:off x="374754" y="2007415"/>
          <a:ext cx="2923082" cy="1050431"/>
        </p:xfrm>
        <a:graphic>
          <a:graphicData uri="http://schemas.openxmlformats.org/drawingml/2006/table">
            <a:tbl>
              <a:tblPr/>
              <a:tblGrid>
                <a:gridCol w="2923082"/>
              </a:tblGrid>
              <a:tr h="105043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Asymptomatic both Covid-19 &amp; dengue</a:t>
                      </a:r>
                      <a:endParaRPr lang="en-US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18835"/>
              </p:ext>
            </p:extLst>
          </p:nvPr>
        </p:nvGraphicFramePr>
        <p:xfrm>
          <a:off x="8130453" y="3902458"/>
          <a:ext cx="3330976" cy="1188720"/>
        </p:xfrm>
        <a:graphic>
          <a:graphicData uri="http://schemas.openxmlformats.org/drawingml/2006/table">
            <a:tbl>
              <a:tblPr/>
              <a:tblGrid>
                <a:gridCol w="3330976"/>
              </a:tblGrid>
              <a:tr h="103432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Dengue &amp; covid-19 Co-dominant</a:t>
                      </a:r>
                    </a:p>
                    <a:p>
                      <a:r>
                        <a:rPr lang="en-US" sz="2400" b="1" baseline="0" dirty="0" smtClean="0"/>
                        <a:t> B</a:t>
                      </a:r>
                      <a:r>
                        <a:rPr lang="en-US" sz="2400" b="1" dirty="0" smtClean="0"/>
                        <a:t>oth are severe</a:t>
                      </a:r>
                      <a:endParaRPr lang="en-US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55202"/>
              </p:ext>
            </p:extLst>
          </p:nvPr>
        </p:nvGraphicFramePr>
        <p:xfrm>
          <a:off x="6388939" y="2630701"/>
          <a:ext cx="2919953" cy="1026900"/>
        </p:xfrm>
        <a:graphic>
          <a:graphicData uri="http://schemas.openxmlformats.org/drawingml/2006/table">
            <a:tbl>
              <a:tblPr/>
              <a:tblGrid>
                <a:gridCol w="2919953"/>
              </a:tblGrid>
              <a:tr h="1026900">
                <a:tc>
                  <a:txBody>
                    <a:bodyPr/>
                    <a:lstStyle/>
                    <a:p>
                      <a:pPr lvl="1"/>
                      <a:r>
                        <a:rPr lang="en-US" sz="2400" b="1" dirty="0" smtClean="0"/>
                        <a:t>Symptomatic </a:t>
                      </a:r>
                    </a:p>
                    <a:p>
                      <a:pPr lvl="1"/>
                      <a:r>
                        <a:rPr lang="en-US" sz="2400" b="1" dirty="0" smtClean="0"/>
                        <a:t>either</a:t>
                      </a:r>
                      <a:r>
                        <a:rPr lang="en-US" sz="2400" b="1" baseline="0" dirty="0" smtClean="0"/>
                        <a:t> or both</a:t>
                      </a:r>
                      <a:endParaRPr lang="en-US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88272"/>
              </p:ext>
            </p:extLst>
          </p:nvPr>
        </p:nvGraphicFramePr>
        <p:xfrm>
          <a:off x="3657600" y="3882452"/>
          <a:ext cx="3162925" cy="1188720"/>
        </p:xfrm>
        <a:graphic>
          <a:graphicData uri="http://schemas.openxmlformats.org/drawingml/2006/table">
            <a:tbl>
              <a:tblPr/>
              <a:tblGrid>
                <a:gridCol w="3162925"/>
              </a:tblGrid>
              <a:tr h="11692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Predominant covid-19</a:t>
                      </a:r>
                      <a:r>
                        <a:rPr lang="en-US" sz="2400" b="1" baseline="0" dirty="0" smtClean="0"/>
                        <a:t> with mild or moderate dengue</a:t>
                      </a:r>
                      <a:endParaRPr lang="en-US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027215"/>
              </p:ext>
            </p:extLst>
          </p:nvPr>
        </p:nvGraphicFramePr>
        <p:xfrm>
          <a:off x="3639625" y="5313834"/>
          <a:ext cx="3237875" cy="1194758"/>
        </p:xfrm>
        <a:graphic>
          <a:graphicData uri="http://schemas.openxmlformats.org/drawingml/2006/table">
            <a:tbl>
              <a:tblPr/>
              <a:tblGrid>
                <a:gridCol w="3237875"/>
              </a:tblGrid>
              <a:tr h="11947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Predominant dengue with mild or moderate covid-19</a:t>
                      </a:r>
                      <a:endParaRPr lang="en-US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04207" y="1203099"/>
            <a:ext cx="464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│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3213083" y="1637391"/>
            <a:ext cx="604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─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7746" y="1782099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9159" y="227301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/>
              <a:t>─</a:t>
            </a:r>
            <a:endParaRPr lang="en-US" sz="9600" dirty="0"/>
          </a:p>
        </p:txBody>
      </p:sp>
      <p:sp>
        <p:nvSpPr>
          <p:cNvPr id="12" name="Rectangle 11"/>
          <p:cNvSpPr/>
          <p:nvPr/>
        </p:nvSpPr>
        <p:spPr>
          <a:xfrm>
            <a:off x="4431236" y="227301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/>
              <a:t>─</a:t>
            </a:r>
            <a:endParaRPr lang="en-US" sz="9600" dirty="0"/>
          </a:p>
        </p:txBody>
      </p:sp>
      <p:sp>
        <p:nvSpPr>
          <p:cNvPr id="13" name="Rectangle 12"/>
          <p:cNvSpPr/>
          <p:nvPr/>
        </p:nvSpPr>
        <p:spPr>
          <a:xfrm>
            <a:off x="5054941" y="227301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/>
              <a:t>─</a:t>
            </a:r>
            <a:endParaRPr lang="en-US" sz="9600" dirty="0"/>
          </a:p>
        </p:txBody>
      </p:sp>
      <p:sp>
        <p:nvSpPr>
          <p:cNvPr id="14" name="Rectangle 13"/>
          <p:cNvSpPr/>
          <p:nvPr/>
        </p:nvSpPr>
        <p:spPr>
          <a:xfrm>
            <a:off x="5675390" y="227301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/>
              <a:t>─</a:t>
            </a:r>
            <a:endParaRPr lang="en-US" sz="9600" dirty="0"/>
          </a:p>
        </p:txBody>
      </p:sp>
      <p:sp>
        <p:nvSpPr>
          <p:cNvPr id="15" name="Rectangle 14"/>
          <p:cNvSpPr/>
          <p:nvPr/>
        </p:nvSpPr>
        <p:spPr>
          <a:xfrm>
            <a:off x="7085350" y="3351759"/>
            <a:ext cx="464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│</a:t>
            </a:r>
            <a:endParaRPr lang="en-US" sz="9600" dirty="0"/>
          </a:p>
        </p:txBody>
      </p:sp>
      <p:sp>
        <p:nvSpPr>
          <p:cNvPr id="16" name="Rectangle 15"/>
          <p:cNvSpPr/>
          <p:nvPr/>
        </p:nvSpPr>
        <p:spPr>
          <a:xfrm>
            <a:off x="7085350" y="4136589"/>
            <a:ext cx="955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│</a:t>
            </a:r>
            <a:endParaRPr lang="en-US" sz="9600" dirty="0"/>
          </a:p>
        </p:txBody>
      </p:sp>
      <p:sp>
        <p:nvSpPr>
          <p:cNvPr id="17" name="Rectangle 16"/>
          <p:cNvSpPr/>
          <p:nvPr/>
        </p:nvSpPr>
        <p:spPr>
          <a:xfrm>
            <a:off x="6749825" y="374417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/>
              <a:t>─</a:t>
            </a:r>
            <a:endParaRPr lang="en-US" sz="9600" dirty="0"/>
          </a:p>
        </p:txBody>
      </p:sp>
      <p:sp>
        <p:nvSpPr>
          <p:cNvPr id="18" name="Rectangle 17"/>
          <p:cNvSpPr/>
          <p:nvPr/>
        </p:nvSpPr>
        <p:spPr>
          <a:xfrm>
            <a:off x="7424150" y="374417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/>
              <a:t>─</a:t>
            </a:r>
            <a:endParaRPr lang="en-US" sz="9600" dirty="0"/>
          </a:p>
        </p:txBody>
      </p:sp>
      <p:sp>
        <p:nvSpPr>
          <p:cNvPr id="19" name="Rectangle 18"/>
          <p:cNvSpPr/>
          <p:nvPr/>
        </p:nvSpPr>
        <p:spPr>
          <a:xfrm>
            <a:off x="6819407" y="4921419"/>
            <a:ext cx="604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─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91798" y="4332797"/>
            <a:ext cx="464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│</a:t>
            </a:r>
            <a:endParaRPr lang="en-US" sz="9600" dirty="0"/>
          </a:p>
        </p:txBody>
      </p:sp>
      <p:sp>
        <p:nvSpPr>
          <p:cNvPr id="23" name="TextBox 22"/>
          <p:cNvSpPr txBox="1"/>
          <p:nvPr/>
        </p:nvSpPr>
        <p:spPr>
          <a:xfrm>
            <a:off x="119922" y="25855"/>
            <a:ext cx="1182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Case Classification of Co-infection Dengue and COVID-19</a:t>
            </a:r>
          </a:p>
        </p:txBody>
      </p:sp>
    </p:spTree>
    <p:extLst>
      <p:ext uri="{BB962C8B-B14F-4D97-AF65-F5344CB8AC3E}">
        <p14:creationId xmlns:p14="http://schemas.microsoft.com/office/powerpoint/2010/main" val="3721064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Management of Dengue and COVID-19 Co-infection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Fluid therapy-Fluid </a:t>
            </a:r>
            <a:r>
              <a:rPr lang="en-US" dirty="0"/>
              <a:t>therapy to be given in co-infection cases depends on the hemodynamic status of patient and degree of severity</a:t>
            </a:r>
            <a:endParaRPr lang="en-US" dirty="0" smtClean="0"/>
          </a:p>
          <a:p>
            <a:r>
              <a:rPr lang="en-US" b="1" dirty="0" smtClean="0"/>
              <a:t>LMWH</a:t>
            </a:r>
            <a:r>
              <a:rPr lang="en-US" dirty="0" smtClean="0"/>
              <a:t>- used in moderate to severe covid-19,</a:t>
            </a:r>
          </a:p>
          <a:p>
            <a:pPr marL="914400" lvl="2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withheld if platelet count &lt;1,00,000/cmm3 or if there is any bleeding     manifestation </a:t>
            </a:r>
          </a:p>
          <a:p>
            <a:r>
              <a:rPr lang="en-US" b="1" dirty="0" smtClean="0"/>
              <a:t>Steroid</a:t>
            </a:r>
            <a:r>
              <a:rPr lang="en-US" dirty="0"/>
              <a:t>- Dexamethasone has recently been shown to be effective in </a:t>
            </a:r>
            <a:r>
              <a:rPr lang="en-US" dirty="0" smtClean="0"/>
              <a:t>severe COVID-19 </a:t>
            </a:r>
            <a:r>
              <a:rPr lang="en-US" dirty="0"/>
              <a:t>and has been recommended for the </a:t>
            </a:r>
            <a:r>
              <a:rPr lang="en-US" dirty="0" smtClean="0"/>
              <a:t>same in co-infected patient</a:t>
            </a:r>
            <a:endParaRPr lang="en-US" dirty="0" smtClean="0"/>
          </a:p>
          <a:p>
            <a:r>
              <a:rPr lang="en-US" b="1" dirty="0" err="1"/>
              <a:t>Tocilizumab</a:t>
            </a:r>
            <a:r>
              <a:rPr lang="en-US" b="1" dirty="0"/>
              <a:t>, Antivirals </a:t>
            </a:r>
            <a:r>
              <a:rPr lang="en-US" dirty="0"/>
              <a:t>and other supportive management to be continued as per the </a:t>
            </a:r>
            <a:r>
              <a:rPr lang="en-US" dirty="0" smtClean="0"/>
              <a:t>current COVID-19 </a:t>
            </a:r>
            <a:r>
              <a:rPr lang="en-US" dirty="0"/>
              <a:t>guidelines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27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52024"/>
              </p:ext>
            </p:extLst>
          </p:nvPr>
        </p:nvGraphicFramePr>
        <p:xfrm>
          <a:off x="1124262" y="269822"/>
          <a:ext cx="10942821" cy="643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675"/>
                <a:gridCol w="5275146"/>
              </a:tblGrid>
              <a:tr h="775741">
                <a:tc>
                  <a:txBody>
                    <a:bodyPr/>
                    <a:lstStyle/>
                    <a:p>
                      <a:pPr lvl="5"/>
                      <a:r>
                        <a:rPr lang="en-US" sz="3600" dirty="0" smtClean="0"/>
                        <a:t>Do’s</a:t>
                      </a:r>
                      <a:endParaRPr lang="en-US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en-US" sz="3600" dirty="0" smtClean="0"/>
                        <a:t>Do</a:t>
                      </a:r>
                      <a:r>
                        <a:rPr lang="en-US" sz="3600" baseline="0" dirty="0" smtClean="0"/>
                        <a:t> not</a:t>
                      </a:r>
                      <a:endParaRPr lang="en-US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757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Administration of </a:t>
                      </a:r>
                      <a:r>
                        <a:rPr lang="en-US" sz="2000" dirty="0" err="1" smtClean="0"/>
                        <a:t>Paracetamol</a:t>
                      </a:r>
                      <a:r>
                        <a:rPr lang="en-US" sz="2000" dirty="0" smtClean="0"/>
                        <a:t> for high fever and myalgia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Send patient with non-severe dengue home with no follow-up or inadequate</a:t>
                      </a:r>
                      <a:r>
                        <a:rPr lang="en-US" sz="2000" baseline="0" dirty="0" smtClean="0"/>
                        <a:t> instructions</a:t>
                      </a:r>
                      <a:endParaRPr lang="en-US" sz="2000" dirty="0"/>
                    </a:p>
                  </a:txBody>
                  <a:tcPr/>
                </a:tc>
              </a:tr>
              <a:tr h="7757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Clinical assessment of the </a:t>
                      </a:r>
                      <a:r>
                        <a:rPr lang="en-US" sz="2000" dirty="0" err="1" smtClean="0"/>
                        <a:t>haemodynamic</a:t>
                      </a:r>
                      <a:r>
                        <a:rPr lang="en-US" sz="2000" dirty="0" smtClean="0"/>
                        <a:t> status  before and after each bolus fluid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Administer acetylsalicylic acid(Aspirin)</a:t>
                      </a:r>
                      <a:r>
                        <a:rPr lang="en-US" sz="2000" baseline="0" dirty="0" smtClean="0"/>
                        <a:t> or Ibuprofen</a:t>
                      </a:r>
                      <a:endParaRPr lang="en-US" sz="2000" dirty="0"/>
                    </a:p>
                  </a:txBody>
                  <a:tcPr/>
                </a:tc>
              </a:tr>
              <a:tr h="7757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Give</a:t>
                      </a:r>
                      <a:r>
                        <a:rPr lang="en-US" sz="2000" baseline="0" dirty="0" smtClean="0"/>
                        <a:t> intravenous fluids for repeated  vomiting or </a:t>
                      </a:r>
                      <a:r>
                        <a:rPr lang="en-US" sz="2000" baseline="0" dirty="0" err="1" smtClean="0"/>
                        <a:t>ahigh</a:t>
                      </a:r>
                      <a:r>
                        <a:rPr lang="en-US" sz="2000" baseline="0" dirty="0" smtClean="0"/>
                        <a:t> rapidly rising </a:t>
                      </a:r>
                      <a:r>
                        <a:rPr lang="en-US" sz="2000" baseline="0" dirty="0" err="1" smtClean="0"/>
                        <a:t>Hct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Avoid clinical assessment of patient with </a:t>
                      </a:r>
                      <a:r>
                        <a:rPr lang="en-US" sz="2000" dirty="0" err="1" smtClean="0"/>
                        <a:t>repect</a:t>
                      </a:r>
                      <a:r>
                        <a:rPr lang="en-US" sz="2000" dirty="0" smtClean="0"/>
                        <a:t> to fluid therapy </a:t>
                      </a:r>
                      <a:endParaRPr lang="en-US" sz="2000" dirty="0"/>
                    </a:p>
                  </a:txBody>
                  <a:tcPr/>
                </a:tc>
              </a:tr>
              <a:tr h="7757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 the</a:t>
                      </a:r>
                      <a:r>
                        <a:rPr lang="en-US" sz="2000" baseline="0" dirty="0" smtClean="0"/>
                        <a:t> appropriate isotonic intravenous fluid for severe dengue in appropriate time and dose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Administer</a:t>
                      </a:r>
                      <a:r>
                        <a:rPr lang="en-US" sz="2000" baseline="0" dirty="0" smtClean="0"/>
                        <a:t> of intravenous fluid to any patient with mild dengue( those who can take by mouth)</a:t>
                      </a:r>
                      <a:endParaRPr lang="en-US" sz="2000" dirty="0"/>
                    </a:p>
                  </a:txBody>
                  <a:tcPr/>
                </a:tc>
              </a:tr>
              <a:tr h="7757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Avoid Intramuscular</a:t>
                      </a:r>
                      <a:r>
                        <a:rPr lang="en-US" sz="2000" baseline="0" dirty="0" smtClean="0"/>
                        <a:t> injections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Give intramuscular injection to dengue patient</a:t>
                      </a:r>
                      <a:endParaRPr lang="en-US" sz="2000" dirty="0"/>
                    </a:p>
                  </a:txBody>
                  <a:tcPr/>
                </a:tc>
              </a:tr>
              <a:tr h="7757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Tight </a:t>
                      </a:r>
                      <a:r>
                        <a:rPr lang="en-US" sz="2000" dirty="0" err="1" smtClean="0"/>
                        <a:t>glycaemic</a:t>
                      </a:r>
                      <a:r>
                        <a:rPr lang="en-US" sz="2000" dirty="0" smtClean="0"/>
                        <a:t> control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Avoid monitoring Blood glucose</a:t>
                      </a:r>
                      <a:endParaRPr lang="en-US" sz="2000" dirty="0"/>
                    </a:p>
                  </a:txBody>
                  <a:tcPr/>
                </a:tc>
              </a:tr>
              <a:tr h="7757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Give appropriate colloids, PRC</a:t>
                      </a:r>
                      <a:r>
                        <a:rPr lang="en-US" sz="2000" baseline="0" dirty="0" smtClean="0"/>
                        <a:t> of Fresh Whole Blood if indicated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Give excessive</a:t>
                      </a:r>
                      <a:r>
                        <a:rPr lang="en-US" sz="2000" baseline="0" dirty="0" smtClean="0"/>
                        <a:t> fluids, blood or blood products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04657"/>
              </p:ext>
            </p:extLst>
          </p:nvPr>
        </p:nvGraphicFramePr>
        <p:xfrm>
          <a:off x="419725" y="284812"/>
          <a:ext cx="734518" cy="6415791"/>
        </p:xfrm>
        <a:graphic>
          <a:graphicData uri="http://schemas.openxmlformats.org/drawingml/2006/table">
            <a:tbl>
              <a:tblPr/>
              <a:tblGrid>
                <a:gridCol w="734518"/>
              </a:tblGrid>
              <a:tr h="64157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03075"/>
              </p:ext>
            </p:extLst>
          </p:nvPr>
        </p:nvGraphicFramePr>
        <p:xfrm>
          <a:off x="462565" y="1026258"/>
          <a:ext cx="719528" cy="1012403"/>
        </p:xfrm>
        <a:graphic>
          <a:graphicData uri="http://schemas.openxmlformats.org/drawingml/2006/table">
            <a:tbl>
              <a:tblPr/>
              <a:tblGrid>
                <a:gridCol w="719528"/>
              </a:tblGrid>
              <a:tr h="101240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019589"/>
              </p:ext>
            </p:extLst>
          </p:nvPr>
        </p:nvGraphicFramePr>
        <p:xfrm>
          <a:off x="456832" y="4389306"/>
          <a:ext cx="719528" cy="791982"/>
        </p:xfrm>
        <a:graphic>
          <a:graphicData uri="http://schemas.openxmlformats.org/drawingml/2006/table">
            <a:tbl>
              <a:tblPr/>
              <a:tblGrid>
                <a:gridCol w="719528"/>
              </a:tblGrid>
              <a:tr h="79198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25046"/>
              </p:ext>
            </p:extLst>
          </p:nvPr>
        </p:nvGraphicFramePr>
        <p:xfrm>
          <a:off x="445445" y="2853127"/>
          <a:ext cx="719528" cy="749508"/>
        </p:xfrm>
        <a:graphic>
          <a:graphicData uri="http://schemas.openxmlformats.org/drawingml/2006/table">
            <a:tbl>
              <a:tblPr/>
              <a:tblGrid>
                <a:gridCol w="719528"/>
              </a:tblGrid>
              <a:tr h="74950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47892"/>
              </p:ext>
            </p:extLst>
          </p:nvPr>
        </p:nvGraphicFramePr>
        <p:xfrm>
          <a:off x="447575" y="2076138"/>
          <a:ext cx="719528" cy="749508"/>
        </p:xfrm>
        <a:graphic>
          <a:graphicData uri="http://schemas.openxmlformats.org/drawingml/2006/table">
            <a:tbl>
              <a:tblPr/>
              <a:tblGrid>
                <a:gridCol w="719528"/>
              </a:tblGrid>
              <a:tr h="74950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18733"/>
              </p:ext>
            </p:extLst>
          </p:nvPr>
        </p:nvGraphicFramePr>
        <p:xfrm>
          <a:off x="432584" y="309794"/>
          <a:ext cx="719528" cy="749508"/>
        </p:xfrm>
        <a:graphic>
          <a:graphicData uri="http://schemas.openxmlformats.org/drawingml/2006/table">
            <a:tbl>
              <a:tblPr/>
              <a:tblGrid>
                <a:gridCol w="719528"/>
              </a:tblGrid>
              <a:tr h="749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84" y="3547985"/>
            <a:ext cx="743776" cy="841321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81273"/>
              </p:ext>
            </p:extLst>
          </p:nvPr>
        </p:nvGraphicFramePr>
        <p:xfrm>
          <a:off x="464695" y="5186597"/>
          <a:ext cx="659567" cy="734518"/>
        </p:xfrm>
        <a:graphic>
          <a:graphicData uri="http://schemas.openxmlformats.org/drawingml/2006/table">
            <a:tbl>
              <a:tblPr/>
              <a:tblGrid>
                <a:gridCol w="659567"/>
              </a:tblGrid>
              <a:tr h="734518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53039"/>
              </p:ext>
            </p:extLst>
          </p:nvPr>
        </p:nvGraphicFramePr>
        <p:xfrm>
          <a:off x="464695" y="5921115"/>
          <a:ext cx="704538" cy="734518"/>
        </p:xfrm>
        <a:graphic>
          <a:graphicData uri="http://schemas.openxmlformats.org/drawingml/2006/table">
            <a:tbl>
              <a:tblPr/>
              <a:tblGrid>
                <a:gridCol w="704538"/>
              </a:tblGrid>
              <a:tr h="734518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66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1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Dengue Case Burden in Bangladesh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epidemic of </a:t>
            </a:r>
            <a:r>
              <a:rPr lang="en-US" dirty="0" smtClean="0"/>
              <a:t>DHF</a:t>
            </a:r>
            <a:r>
              <a:rPr lang="en-US" dirty="0" smtClean="0"/>
              <a:t> </a:t>
            </a:r>
            <a:r>
              <a:rPr lang="en-US" dirty="0"/>
              <a:t>occurred in mid-2000 </a:t>
            </a:r>
            <a:r>
              <a:rPr lang="en-US" dirty="0" smtClean="0"/>
              <a:t>with </a:t>
            </a:r>
            <a:r>
              <a:rPr lang="en-US" dirty="0" smtClean="0"/>
              <a:t>5,551 cases &amp; </a:t>
            </a:r>
            <a:r>
              <a:rPr lang="en-US" dirty="0"/>
              <a:t>93 </a:t>
            </a:r>
            <a:r>
              <a:rPr lang="en-US" dirty="0" smtClean="0"/>
              <a:t>deaths</a:t>
            </a:r>
            <a:endParaRPr lang="en-US" dirty="0" smtClean="0"/>
          </a:p>
          <a:p>
            <a:r>
              <a:rPr lang="en-US" dirty="0"/>
              <a:t>According to WHO, the worst outbreak occurred in 2002, with 6,232 cases and 58 </a:t>
            </a:r>
            <a:r>
              <a:rPr lang="en-US" dirty="0" smtClean="0"/>
              <a:t>deaths</a:t>
            </a:r>
          </a:p>
          <a:p>
            <a:r>
              <a:rPr lang="en-US" dirty="0" smtClean="0"/>
              <a:t> </a:t>
            </a:r>
            <a:r>
              <a:rPr lang="en-US" dirty="0"/>
              <a:t>In the year 2019 dengue case burden was the worst with 101354 cases and 179 </a:t>
            </a:r>
            <a:r>
              <a:rPr lang="en-US" dirty="0" smtClean="0"/>
              <a:t>deaths</a:t>
            </a:r>
          </a:p>
          <a:p>
            <a:r>
              <a:rPr lang="en-US" b="1" dirty="0" smtClean="0"/>
              <a:t>In last 5 years(2015-2019) average cases were 24614 and average deaths were 41-42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5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Figure :</a:t>
            </a:r>
            <a:r>
              <a:rPr lang="en-US" i="1" dirty="0" smtClean="0"/>
              <a:t>Number </a:t>
            </a:r>
            <a:r>
              <a:rPr lang="en-US" i="1" dirty="0"/>
              <a:t>of Dengue Cases and Death in Bangladesh (2000-2019)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6" name="image76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19135"/>
            <a:ext cx="10515600" cy="53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 of Dengue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Immune system plays a key role</a:t>
            </a:r>
          </a:p>
          <a:p>
            <a:r>
              <a:rPr lang="en-US" dirty="0" smtClean="0"/>
              <a:t> </a:t>
            </a:r>
            <a:r>
              <a:rPr lang="en-US" dirty="0"/>
              <a:t>Various mechanisms of severe disease have been suggested, including: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b="1" dirty="0"/>
              <a:t>Antibody-dependent enhancement or ADE,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b="1" dirty="0"/>
              <a:t>T-cell mediated immunopathology,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b="1" dirty="0"/>
              <a:t>Complement activation by virus-antibody complexes and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b="1" dirty="0"/>
              <a:t>Cytokine </a:t>
            </a:r>
            <a:r>
              <a:rPr lang="en-US" b="1" dirty="0" smtClean="0"/>
              <a:t>abundance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209" y="232883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	Pathophysiology </a:t>
            </a:r>
            <a:r>
              <a:rPr lang="en-US" dirty="0" smtClean="0"/>
              <a:t>of Dengue </a:t>
            </a:r>
            <a:r>
              <a:rPr lang="en-US" dirty="0"/>
              <a:t>Infection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6" y="134911"/>
            <a:ext cx="11607384" cy="58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1451</Words>
  <Application>Microsoft Office PowerPoint</Application>
  <PresentationFormat>Widescreen</PresentationFormat>
  <Paragraphs>382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Office Theme</vt:lpstr>
      <vt:lpstr>National Guideline for clinical Management of  Dengue Syndrome                   5th Edition 2020(Revised)</vt:lpstr>
      <vt:lpstr>PowerPoint Presentation</vt:lpstr>
      <vt:lpstr>Introduction</vt:lpstr>
      <vt:lpstr>Epidemiological triad</vt:lpstr>
      <vt:lpstr>Dengue Case Burden in Bangladesh </vt:lpstr>
      <vt:lpstr>Figure :Number of Dengue Cases and Death in Bangladesh (2000-2019) </vt:lpstr>
      <vt:lpstr>Pathogenesis  of Dengue infection</vt:lpstr>
      <vt:lpstr> Pathophysiology of Dengue Infection </vt:lpstr>
      <vt:lpstr>PowerPoint Presentation</vt:lpstr>
      <vt:lpstr>Clinical Manifestation of Dengue Infection</vt:lpstr>
      <vt:lpstr>PowerPoint Presentation</vt:lpstr>
      <vt:lpstr>Natural course of Dengue Hemorrhagic fever</vt:lpstr>
      <vt:lpstr>PowerPoint Presentation</vt:lpstr>
      <vt:lpstr>PowerPoint Presentation</vt:lpstr>
      <vt:lpstr>Differentials</vt:lpstr>
      <vt:lpstr>Investigations</vt:lpstr>
      <vt:lpstr>                             Management</vt:lpstr>
      <vt:lpstr>PowerPoint Presentation</vt:lpstr>
      <vt:lpstr>Dengue Case Management</vt:lpstr>
      <vt:lpstr>PowerPoint Presentation</vt:lpstr>
      <vt:lpstr>PowerPoint Presentation</vt:lpstr>
      <vt:lpstr>PowerPoint Presentation</vt:lpstr>
      <vt:lpstr>PowerPoint Presentation</vt:lpstr>
      <vt:lpstr>Treatment for Group A</vt:lpstr>
      <vt:lpstr>Avoid to</vt:lpstr>
      <vt:lpstr>Monitoring</vt:lpstr>
      <vt:lpstr>Treatment of Group B</vt:lpstr>
      <vt:lpstr>Indication for I/V fluid</vt:lpstr>
      <vt:lpstr>General Principles of fluid therapy in DHF</vt:lpstr>
      <vt:lpstr>Rate of IV fluid in adults and children</vt:lpstr>
      <vt:lpstr>Fluid Management- Group B </vt:lpstr>
      <vt:lpstr>PowerPoint Presentation</vt:lpstr>
      <vt:lpstr>Fluid therapy: Group C</vt:lpstr>
      <vt:lpstr>PowerPoint Presentation</vt:lpstr>
      <vt:lpstr>IV FLUID THERAY for Compensated Shock </vt:lpstr>
      <vt:lpstr>PowerPoint Presentation</vt:lpstr>
      <vt:lpstr>IV FLUID THERAY for decompensated shock</vt:lpstr>
      <vt:lpstr>PowerPoint Presentation</vt:lpstr>
      <vt:lpstr>When stop IV fluid therapy</vt:lpstr>
      <vt:lpstr>Flow diagram for the Management of Fluid Overload </vt:lpstr>
      <vt:lpstr>PowerPoint Presentation</vt:lpstr>
      <vt:lpstr>Special Clinical Situations</vt:lpstr>
      <vt:lpstr>Haemorrhagic complications</vt:lpstr>
      <vt:lpstr>Indications for whole blood</vt:lpstr>
      <vt:lpstr>PowerPoint Presentation</vt:lpstr>
      <vt:lpstr>Management of Dengue and COVID-19 Co-infection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</dc:creator>
  <cp:lastModifiedBy>Acer</cp:lastModifiedBy>
  <cp:revision>208</cp:revision>
  <dcterms:created xsi:type="dcterms:W3CDTF">2021-08-04T09:06:15Z</dcterms:created>
  <dcterms:modified xsi:type="dcterms:W3CDTF">2021-08-09T08:11:35Z</dcterms:modified>
</cp:coreProperties>
</file>